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90" r:id="rId3"/>
    <p:sldId id="291" r:id="rId4"/>
    <p:sldId id="292" r:id="rId5"/>
    <p:sldId id="262" r:id="rId6"/>
    <p:sldId id="260" r:id="rId7"/>
    <p:sldId id="261" r:id="rId8"/>
    <p:sldId id="28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8" r:id="rId23"/>
    <p:sldId id="276" r:id="rId24"/>
    <p:sldId id="277" r:id="rId25"/>
    <p:sldId id="278" r:id="rId26"/>
    <p:sldId id="279" r:id="rId27"/>
    <p:sldId id="280" r:id="rId28"/>
    <p:sldId id="289" r:id="rId29"/>
    <p:sldId id="282" r:id="rId30"/>
    <p:sldId id="283" r:id="rId31"/>
    <p:sldId id="284" r:id="rId32"/>
    <p:sldId id="285" r:id="rId33"/>
    <p:sldId id="286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0"/>
    <p:restoredTop sz="73258"/>
  </p:normalViewPr>
  <p:slideViewPr>
    <p:cSldViewPr snapToGrid="0" snapToObjects="1">
      <p:cViewPr>
        <p:scale>
          <a:sx n="65" d="100"/>
          <a:sy n="65" d="100"/>
        </p:scale>
        <p:origin x="7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7A23E-9ED1-B54B-9FF0-06ED873E73A4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4575-8931-6E4B-B134-654FDFFF3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88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4575-8931-6E4B-B134-654FDFFF3C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4575-8931-6E4B-B134-654FDFFF3C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9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4575-8931-6E4B-B134-654FDFFF3C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1DBCE-9892-5D4B-909C-8EEB1B67F8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74575-8931-6E4B-B134-654FDFFF3C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A43F-D27D-2D4C-924A-A1090073B8F6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DAD3F-3AE7-914D-9A3D-28419A338AB1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7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69B0-FB4B-FD47-B214-A7AF9515F259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3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C7AF-F380-BC45-9A22-BA3D4EED7515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529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7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9244-204C-624B-8152-1D559E67DFDB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7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DA43-4208-ED4D-BFC0-E8809BB396DF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6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7ABB1-B4E1-5549-8355-BFEB390CC217}" type="datetime1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DCA86-4F88-B542-9462-8AE907754FE6}" type="datetime1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6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46B37-46D4-C147-81E9-672CEFD16F67}" type="datetime1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7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731-EA62-CF41-BD01-1D959A0F93BF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86D7-F98B-1743-BAA9-0ED6E38B51E3}" type="datetime1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5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CF082-C9CC-0943-B133-04C323A8DB38}" type="datetime1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BAA8C-98EE-DF43-82DD-865D741D6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38.tif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39.png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50.png"/><Relationship Id="rId21" Type="http://schemas.openxmlformats.org/officeDocument/2006/relationships/image" Target="../media/image28.png"/><Relationship Id="rId22" Type="http://schemas.openxmlformats.org/officeDocument/2006/relationships/image" Target="../media/image43.tiff"/><Relationship Id="rId23" Type="http://schemas.openxmlformats.org/officeDocument/2006/relationships/image" Target="../media/image44.tiff"/><Relationship Id="rId24" Type="http://schemas.openxmlformats.org/officeDocument/2006/relationships/image" Target="../media/image29.tiff"/><Relationship Id="rId10" Type="http://schemas.openxmlformats.org/officeDocument/2006/relationships/image" Target="../media/image1231.png"/><Relationship Id="rId11" Type="http://schemas.openxmlformats.org/officeDocument/2006/relationships/image" Target="../media/image1240.png"/><Relationship Id="rId12" Type="http://schemas.openxmlformats.org/officeDocument/2006/relationships/image" Target="../media/image1250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48.png"/><Relationship Id="rId18" Type="http://schemas.openxmlformats.org/officeDocument/2006/relationships/image" Target="../media/image41.tiff"/><Relationship Id="rId19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38.tif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9" Type="http://schemas.openxmlformats.org/officeDocument/2006/relationships/image" Target="../media/image95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24.tiff"/><Relationship Id="rId13" Type="http://schemas.openxmlformats.org/officeDocument/2006/relationships/image" Target="../media/image25.tiff"/><Relationship Id="rId1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29.tiff"/><Relationship Id="rId4" Type="http://schemas.openxmlformats.org/officeDocument/2006/relationships/image" Target="../media/image8.emf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hyperlink" Target="http://www.andrew.cmu.edu/user/bhooi/changeda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tiff"/><Relationship Id="rId13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tif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8.tiff"/><Relationship Id="rId21" Type="http://schemas.openxmlformats.org/officeDocument/2006/relationships/image" Target="../media/image29.tiff"/><Relationship Id="rId10" Type="http://schemas.openxmlformats.org/officeDocument/2006/relationships/image" Target="../media/image16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tiff"/><Relationship Id="rId16" Type="http://schemas.openxmlformats.org/officeDocument/2006/relationships/image" Target="../media/image25.tiff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tif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07078" y="-119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" y="1998780"/>
            <a:ext cx="12191999" cy="19385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002060"/>
                </a:solidFill>
                <a:latin typeface="+mn-lt"/>
              </a:rPr>
              <a:t>ChangeDAR</a:t>
            </a:r>
            <a:r>
              <a:rPr lang="en-US" b="1" dirty="0">
                <a:solidFill>
                  <a:srgbClr val="002060"/>
                </a:solidFill>
                <a:latin typeface="+mn-lt"/>
              </a:rPr>
              <a:t>: Online Localized Change Detection for Sensors in a </a:t>
            </a:r>
            <a:r>
              <a:rPr lang="en-US" b="1" dirty="0" smtClean="0">
                <a:solidFill>
                  <a:srgbClr val="002060"/>
                </a:solidFill>
                <a:latin typeface="+mn-lt"/>
              </a:rPr>
              <a:t>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5000" y="4731336"/>
            <a:ext cx="899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dirty="0" smtClean="0"/>
              <a:t>Bryan Hooi, </a:t>
            </a:r>
            <a:r>
              <a:rPr lang="nl-NL" sz="2400" dirty="0" smtClean="0"/>
              <a:t>Leman </a:t>
            </a:r>
            <a:r>
              <a:rPr lang="nl-NL" sz="2400" dirty="0" err="1" smtClean="0"/>
              <a:t>Akoglu</a:t>
            </a:r>
            <a:r>
              <a:rPr lang="nl-NL" sz="2400" dirty="0" smtClean="0"/>
              <a:t>, </a:t>
            </a:r>
            <a:r>
              <a:rPr lang="nl-NL" sz="2400" dirty="0" err="1" smtClean="0"/>
              <a:t>Dhivya</a:t>
            </a:r>
            <a:r>
              <a:rPr lang="nl-NL" sz="2400" dirty="0" smtClean="0"/>
              <a:t> </a:t>
            </a:r>
            <a:r>
              <a:rPr lang="nl-NL" sz="2400" dirty="0" err="1" smtClean="0"/>
              <a:t>Eswaran</a:t>
            </a:r>
            <a:r>
              <a:rPr lang="nl-NL" sz="2400" dirty="0" smtClean="0"/>
              <a:t>, </a:t>
            </a:r>
            <a:r>
              <a:rPr lang="nl-NL" sz="2400" dirty="0" err="1" smtClean="0"/>
              <a:t>Amritanshu</a:t>
            </a:r>
            <a:r>
              <a:rPr lang="nl-NL" sz="2400" dirty="0" smtClean="0"/>
              <a:t> </a:t>
            </a:r>
            <a:r>
              <a:rPr lang="nl-NL" sz="2400" dirty="0" err="1" smtClean="0"/>
              <a:t>Pandey</a:t>
            </a:r>
            <a:r>
              <a:rPr lang="nl-NL" sz="2400" dirty="0" smtClean="0"/>
              <a:t>, </a:t>
            </a:r>
            <a:endParaRPr lang="nl-NL" sz="2400" dirty="0" smtClean="0"/>
          </a:p>
          <a:p>
            <a:pPr algn="ctr"/>
            <a:r>
              <a:rPr lang="nl-NL" sz="2400" dirty="0" smtClean="0"/>
              <a:t>Marko </a:t>
            </a:r>
            <a:r>
              <a:rPr lang="nl-NL" sz="2400" dirty="0" err="1" smtClean="0"/>
              <a:t>Jereminov</a:t>
            </a:r>
            <a:r>
              <a:rPr lang="nl-NL" sz="2400" dirty="0" smtClean="0"/>
              <a:t>, </a:t>
            </a:r>
            <a:r>
              <a:rPr lang="nl-NL" sz="2400" dirty="0" smtClean="0"/>
              <a:t> Larry </a:t>
            </a:r>
            <a:r>
              <a:rPr lang="nl-NL" sz="2400" dirty="0" err="1" smtClean="0"/>
              <a:t>Pileggi</a:t>
            </a:r>
            <a:r>
              <a:rPr lang="nl-NL" sz="2400" dirty="0" smtClean="0"/>
              <a:t>, </a:t>
            </a:r>
            <a:r>
              <a:rPr lang="nl-NL" sz="2400" dirty="0" err="1"/>
              <a:t>Christos</a:t>
            </a:r>
            <a:r>
              <a:rPr lang="nl-NL" sz="2400" dirty="0"/>
              <a:t> </a:t>
            </a:r>
            <a:r>
              <a:rPr lang="nl-NL" sz="2400" dirty="0" err="1" smtClean="0"/>
              <a:t>Faloutsos</a:t>
            </a:r>
            <a:endParaRPr lang="nl-NL" sz="24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4163089" y="5906074"/>
            <a:ext cx="3547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Carnegie </a:t>
            </a:r>
            <a:r>
              <a:rPr lang="en-US" sz="2400" i="1" dirty="0"/>
              <a:t>Mellon </a:t>
            </a:r>
            <a:r>
              <a:rPr lang="en-US" sz="2400" i="1" dirty="0" smtClean="0"/>
              <a:t>University</a:t>
            </a:r>
            <a:endParaRPr lang="en-US" sz="2400" i="1" dirty="0"/>
          </a:p>
        </p:txBody>
      </p:sp>
      <p:pic>
        <p:nvPicPr>
          <p:cNvPr id="9" name="Picture 20" descr="Image result for cmu">
            <a:extLst>
              <a:ext uri="{FF2B5EF4-FFF2-40B4-BE49-F238E27FC236}">
                <a16:creationId xmlns:a16="http://schemas.microsoft.com/office/drawing/2014/main" xmlns="" id="{DD3E290B-50E8-4C30-84EB-4FE5F12AA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296" y="819552"/>
            <a:ext cx="4951782" cy="46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5" y="185014"/>
            <a:ext cx="2842590" cy="14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1049000" cy="1124696"/>
          </a:xfrm>
        </p:spPr>
        <p:txBody>
          <a:bodyPr>
            <a:normAutofit/>
          </a:bodyPr>
          <a:lstStyle/>
          <a:p>
            <a:r>
              <a:rPr lang="en-US" b="1" dirty="0" smtClean="0"/>
              <a:t>Prize-Collecting Steiner Tree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69" y="1511159"/>
            <a:ext cx="760343" cy="7603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07" y="4671674"/>
            <a:ext cx="760343" cy="7603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522" y="4384431"/>
            <a:ext cx="760343" cy="7603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753" y="1907385"/>
            <a:ext cx="760343" cy="7603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30" y="3742082"/>
            <a:ext cx="760343" cy="760343"/>
          </a:xfrm>
          <a:prstGeom prst="rect">
            <a:avLst/>
          </a:prstGeom>
        </p:spPr>
      </p:pic>
      <p:cxnSp>
        <p:nvCxnSpPr>
          <p:cNvPr id="7" name="Straight Connector 6"/>
          <p:cNvCxnSpPr>
            <a:endCxn id="3" idx="2"/>
          </p:cNvCxnSpPr>
          <p:nvPr/>
        </p:nvCxnSpPr>
        <p:spPr>
          <a:xfrm>
            <a:off x="3937710" y="2326073"/>
            <a:ext cx="1108825" cy="188451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9" idx="7"/>
          </p:cNvCxnSpPr>
          <p:nvPr/>
        </p:nvCxnSpPr>
        <p:spPr>
          <a:xfrm flipV="1">
            <a:off x="4541810" y="3262598"/>
            <a:ext cx="947148" cy="1443913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2228625" y="4671674"/>
            <a:ext cx="960419" cy="311881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890565" y="4995018"/>
            <a:ext cx="1579677" cy="175762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036062" y="2854253"/>
            <a:ext cx="562830" cy="816691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936730" y="267079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$30</a:t>
            </a:r>
            <a:endParaRPr lang="en-US" sz="2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543183" y="3793232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$10</a:t>
            </a:r>
            <a:endParaRPr lang="en-US" sz="2400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154" y="3826624"/>
            <a:ext cx="379574" cy="37957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52252" y="191722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$10</a:t>
            </a:r>
            <a:endParaRPr lang="en-US" sz="24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660" y="1916311"/>
            <a:ext cx="379574" cy="37957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662538" y="2832935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$15</a:t>
            </a:r>
            <a:endParaRPr lang="en-US" sz="24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158" y="2858911"/>
            <a:ext cx="379574" cy="37957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728689" y="528357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$15</a:t>
            </a:r>
            <a:endParaRPr lang="en-US" sz="24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9309" y="5309546"/>
            <a:ext cx="379574" cy="37957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452865" y="4883374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$10</a:t>
            </a:r>
            <a:endParaRPr lang="en-US" sz="2400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83" y="4920893"/>
            <a:ext cx="379574" cy="37957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9800" y="2715871"/>
            <a:ext cx="371517" cy="37151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220214" y="517078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$10</a:t>
            </a:r>
            <a:endParaRPr lang="en-US" sz="2400" b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284" y="5215855"/>
            <a:ext cx="371517" cy="37151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977490" y="547159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$20</a:t>
            </a:r>
            <a:endParaRPr lang="en-US" sz="2400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0560" y="5516665"/>
            <a:ext cx="371517" cy="37151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271122" y="4482792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$20</a:t>
            </a:r>
            <a:endParaRPr lang="en-US" sz="2400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192" y="4527867"/>
            <a:ext cx="371517" cy="37151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144191" y="2262716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$20</a:t>
            </a:r>
            <a:endParaRPr lang="en-US" sz="2400" b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7261" y="2307791"/>
            <a:ext cx="371517" cy="3715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364" y="1557263"/>
            <a:ext cx="379574" cy="37957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653357" y="1516217"/>
            <a:ext cx="740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Cost</a:t>
            </a:r>
            <a:endParaRPr lang="en-US" sz="2400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421" y="2106169"/>
            <a:ext cx="371517" cy="37151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653357" y="2037924"/>
            <a:ext cx="129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Revenue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364282" y="4159979"/>
            <a:ext cx="3480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Net Profit </a:t>
            </a:r>
          </a:p>
          <a:p>
            <a:r>
              <a:rPr lang="en-US" sz="2400" dirty="0" smtClean="0"/>
              <a:t>= $20 + $20 + $20 + $20</a:t>
            </a:r>
          </a:p>
          <a:p>
            <a:r>
              <a:rPr lang="en-US" sz="2400" dirty="0" smtClean="0"/>
              <a:t>   - $10 - $10 - $10</a:t>
            </a:r>
            <a:br>
              <a:rPr lang="en-US" sz="2400" dirty="0" smtClean="0"/>
            </a:br>
            <a:r>
              <a:rPr lang="en-US" sz="2400" dirty="0" smtClean="0"/>
              <a:t>= $50</a:t>
            </a:r>
          </a:p>
          <a:p>
            <a:endParaRPr lang="en-US" sz="2400" b="1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387" y="4933788"/>
            <a:ext cx="379574" cy="37957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46535" y="1691564"/>
            <a:ext cx="164592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291790" y="1284984"/>
            <a:ext cx="164592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136929" y="4465472"/>
            <a:ext cx="164592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26577" y="3590261"/>
            <a:ext cx="164592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 rot="600000">
            <a:off x="9715100" y="234073"/>
            <a:ext cx="240386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3975" cap="rnd">
            <a:solidFill>
              <a:srgbClr val="002060"/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Background</a:t>
            </a:r>
            <a:endParaRPr lang="en-US" sz="36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338" y="4549376"/>
            <a:ext cx="371517" cy="3715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10</a:t>
            </a:fld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078" y="-40971"/>
            <a:ext cx="10515600" cy="1325563"/>
          </a:xfrm>
        </p:spPr>
        <p:txBody>
          <a:bodyPr/>
          <a:lstStyle/>
          <a:p>
            <a:r>
              <a:rPr lang="en-US" b="1" dirty="0" smtClean="0"/>
              <a:t>Encoding a Random Outcome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674" y="1640068"/>
            <a:ext cx="10515600" cy="4779019"/>
          </a:xfrm>
        </p:spPr>
        <p:txBody>
          <a:bodyPr>
            <a:normAutofit/>
          </a:bodyPr>
          <a:lstStyle/>
          <a:p>
            <a:r>
              <a:rPr lang="en-US" dirty="0" smtClean="0"/>
              <a:t>The number of bits we need to encode an outcome is </a:t>
            </a:r>
            <a:r>
              <a:rPr lang="en-US" dirty="0" smtClean="0"/>
              <a:t>the negative log </a:t>
            </a:r>
            <a:r>
              <a:rPr lang="en-US" dirty="0" smtClean="0"/>
              <a:t>likelihood of </a:t>
            </a:r>
            <a:r>
              <a:rPr lang="en-US" dirty="0" smtClean="0"/>
              <a:t>the outcome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Examples</a:t>
            </a:r>
            <a:br>
              <a:rPr lang="en-US" b="1" dirty="0" smtClean="0"/>
            </a:br>
            <a:endParaRPr lang="en-US" b="1" dirty="0" smtClean="0"/>
          </a:p>
          <a:p>
            <a:pPr lvl="1"/>
            <a:r>
              <a:rPr lang="en-US" b="1" dirty="0" smtClean="0"/>
              <a:t>Coin flip</a:t>
            </a:r>
            <a:r>
              <a:rPr lang="en-US" dirty="0" smtClean="0"/>
              <a:t>: bits needed = -log</a:t>
            </a:r>
            <a:r>
              <a:rPr lang="en-US" baseline="-25000" dirty="0" smtClean="0"/>
              <a:t>2</a:t>
            </a:r>
            <a:r>
              <a:rPr lang="en-US" dirty="0" smtClean="0"/>
              <a:t>(1/2) = 1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b="1" dirty="0" smtClean="0"/>
              <a:t>8 sided die: </a:t>
            </a:r>
            <a:r>
              <a:rPr lang="en-US" dirty="0" smtClean="0"/>
              <a:t>bits need = -log</a:t>
            </a:r>
            <a:r>
              <a:rPr lang="en-US" baseline="-25000" dirty="0" smtClean="0"/>
              <a:t>2</a:t>
            </a:r>
            <a:r>
              <a:rPr lang="en-US" dirty="0" smtClean="0"/>
              <a:t>(1/8) = 3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631" y="3676583"/>
            <a:ext cx="705988" cy="705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631" y="4724209"/>
            <a:ext cx="791991" cy="99998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600000">
            <a:off x="9715100" y="234073"/>
            <a:ext cx="240386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3975" cap="rnd">
            <a:solidFill>
              <a:srgbClr val="002060"/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Background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23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455" y="-22449"/>
            <a:ext cx="10515600" cy="1325563"/>
          </a:xfrm>
        </p:spPr>
        <p:txBody>
          <a:bodyPr/>
          <a:lstStyle/>
          <a:p>
            <a:r>
              <a:rPr lang="en-US" b="1" dirty="0" smtClean="0"/>
              <a:t>Encoding Univariate Time Series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674" y="3320951"/>
            <a:ext cx="10515600" cy="2578660"/>
          </a:xfrm>
        </p:spPr>
        <p:txBody>
          <a:bodyPr/>
          <a:lstStyle/>
          <a:p>
            <a:r>
              <a:rPr lang="en-US" b="1" dirty="0" smtClean="0"/>
              <a:t>Minimum Description Length</a:t>
            </a:r>
            <a:r>
              <a:rPr lang="en-US" dirty="0"/>
              <a:t> </a:t>
            </a:r>
            <a:r>
              <a:rPr lang="en-US" dirty="0" smtClean="0"/>
              <a:t>(≈ “Ockham’s Razor”)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minimize      Cost(Y)      +      Cost(Y | M)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47" y="1351156"/>
            <a:ext cx="5801269" cy="145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6430" y="2147984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Time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293176" y="1719032"/>
            <a:ext cx="2723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Fitted Model (M)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09481" y="1350407"/>
            <a:ext cx="1" cy="1320797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09481" y="2671204"/>
            <a:ext cx="4800600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83003" y="2010805"/>
            <a:ext cx="4110173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7491" y="1242092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Data (Y)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31" name="Right Brace 30"/>
          <p:cNvSpPr/>
          <p:nvPr/>
        </p:nvSpPr>
        <p:spPr>
          <a:xfrm rot="5400000">
            <a:off x="2943265" y="4339664"/>
            <a:ext cx="263496" cy="869107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132007" y="4839216"/>
            <a:ext cx="1782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Model cost</a:t>
            </a:r>
            <a:endParaRPr lang="en-US" sz="2800" i="1" dirty="0"/>
          </a:p>
        </p:txBody>
      </p:sp>
      <p:sp>
        <p:nvSpPr>
          <p:cNvPr id="33" name="Right Brace 32"/>
          <p:cNvSpPr/>
          <p:nvPr/>
        </p:nvSpPr>
        <p:spPr>
          <a:xfrm rot="5400000">
            <a:off x="5434426" y="3980551"/>
            <a:ext cx="263495" cy="158733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84033" y="4839216"/>
            <a:ext cx="340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/>
              <a:t>Data cost given model</a:t>
            </a:r>
            <a:endParaRPr lang="en-US" sz="2800" i="1" dirty="0"/>
          </a:p>
        </p:txBody>
      </p:sp>
      <p:sp>
        <p:nvSpPr>
          <p:cNvPr id="22" name="TextBox 21"/>
          <p:cNvSpPr txBox="1"/>
          <p:nvPr/>
        </p:nvSpPr>
        <p:spPr>
          <a:xfrm rot="600000">
            <a:off x="9715100" y="234073"/>
            <a:ext cx="240386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3975" cap="rnd">
            <a:solidFill>
              <a:srgbClr val="002060"/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Background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12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9" y="4706335"/>
            <a:ext cx="6299200" cy="93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872" y="-54836"/>
            <a:ext cx="10515600" cy="1325563"/>
          </a:xfrm>
        </p:spPr>
        <p:txBody>
          <a:bodyPr/>
          <a:lstStyle/>
          <a:p>
            <a:r>
              <a:rPr lang="en-US" b="1" dirty="0" smtClean="0"/>
              <a:t>Encoding Univariate Time Series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674" y="3320951"/>
            <a:ext cx="10515600" cy="1387995"/>
          </a:xfrm>
        </p:spPr>
        <p:txBody>
          <a:bodyPr/>
          <a:lstStyle/>
          <a:p>
            <a:r>
              <a:rPr lang="en-US" b="1" dirty="0" smtClean="0"/>
              <a:t>Model Cost: </a:t>
            </a:r>
            <a:r>
              <a:rPr lang="en-US" dirty="0" smtClean="0"/>
              <a:t>(No. of parameters) x (Cost per parameter)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Data Cost</a:t>
            </a:r>
            <a:r>
              <a:rPr lang="en-US" dirty="0" smtClean="0"/>
              <a:t>: negative log-likelihood of Y under Gaussian errors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147" y="1351156"/>
            <a:ext cx="5801269" cy="145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6430" y="2147984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Time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293176" y="1719032"/>
            <a:ext cx="2723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Fitted Model (M)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09481" y="1350407"/>
            <a:ext cx="1" cy="1320797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09481" y="2671204"/>
            <a:ext cx="4800600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83003" y="2010805"/>
            <a:ext cx="4110173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67491" y="1242092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Data (Y)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 rot="5400000">
            <a:off x="1984074" y="4438172"/>
            <a:ext cx="247355" cy="216856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35784" y="5673869"/>
            <a:ext cx="130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Residuals</a:t>
            </a:r>
            <a:endParaRPr lang="en-US"/>
          </a:p>
        </p:txBody>
      </p:sp>
      <p:sp>
        <p:nvSpPr>
          <p:cNvPr id="28" name="Right Brace 27"/>
          <p:cNvSpPr/>
          <p:nvPr/>
        </p:nvSpPr>
        <p:spPr>
          <a:xfrm rot="5400000">
            <a:off x="4717215" y="4549338"/>
            <a:ext cx="247355" cy="216856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922113" y="5757300"/>
            <a:ext cx="225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Gaussian likelihood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176" y="4708946"/>
            <a:ext cx="3492500" cy="850900"/>
          </a:xfrm>
          <a:prstGeom prst="rect">
            <a:avLst/>
          </a:prstGeom>
        </p:spPr>
      </p:pic>
      <p:sp>
        <p:nvSpPr>
          <p:cNvPr id="36" name="Right Brace 35"/>
          <p:cNvSpPr/>
          <p:nvPr/>
        </p:nvSpPr>
        <p:spPr>
          <a:xfrm rot="5400000">
            <a:off x="7786485" y="4571889"/>
            <a:ext cx="247355" cy="216856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237256" y="5779851"/>
            <a:ext cx="164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Squared error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756608" y="3671772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= 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36164" y="367177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= 32 bits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600000">
            <a:off x="9715100" y="234073"/>
            <a:ext cx="240386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3975" cap="rnd">
            <a:solidFill>
              <a:srgbClr val="002060"/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Background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13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72" y="-47944"/>
            <a:ext cx="10515600" cy="1325563"/>
          </a:xfrm>
        </p:spPr>
        <p:txBody>
          <a:bodyPr/>
          <a:lstStyle/>
          <a:p>
            <a:r>
              <a:rPr lang="en-US" b="1" dirty="0" smtClean="0"/>
              <a:t>Univariate Change Detection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640" y="1904690"/>
            <a:ext cx="5801269" cy="145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1923" y="2701518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Time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6681" y="2210331"/>
            <a:ext cx="1191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Sensor</a:t>
            </a:r>
          </a:p>
          <a:p>
            <a:r>
              <a:rPr lang="en-US" sz="2800" b="1" dirty="0" smtClean="0"/>
              <a:t>Value</a:t>
            </a:r>
            <a:endParaRPr lang="en-US" sz="2800" b="1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164974" y="1903941"/>
            <a:ext cx="1" cy="1320797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64974" y="3224738"/>
            <a:ext cx="4800600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344059" y="3214421"/>
            <a:ext cx="0" cy="315813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75583" y="3435849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t</a:t>
            </a:r>
            <a:endParaRPr lang="en-US" sz="2800" i="1" dirty="0"/>
          </a:p>
        </p:txBody>
      </p:sp>
      <p:sp>
        <p:nvSpPr>
          <p:cNvPr id="24" name="Right Brace 23"/>
          <p:cNvSpPr/>
          <p:nvPr/>
        </p:nvSpPr>
        <p:spPr>
          <a:xfrm rot="5400000">
            <a:off x="3183471" y="2584284"/>
            <a:ext cx="225030" cy="175919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66236" y="3481634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w</a:t>
            </a:r>
            <a:endParaRPr lang="en-US" sz="2800" i="1" dirty="0"/>
          </a:p>
        </p:txBody>
      </p:sp>
      <p:sp>
        <p:nvSpPr>
          <p:cNvPr id="26" name="Right Brace 25"/>
          <p:cNvSpPr/>
          <p:nvPr/>
        </p:nvSpPr>
        <p:spPr>
          <a:xfrm rot="5400000">
            <a:off x="5375234" y="2502626"/>
            <a:ext cx="202271" cy="192767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43265" y="346268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w</a:t>
            </a:r>
            <a:endParaRPr lang="en-US" sz="28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6440206" y="2221595"/>
            <a:ext cx="2723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Fitted Model (M)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2330033" y="2513368"/>
            <a:ext cx="4110173" cy="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50038" y="4075106"/>
            <a:ext cx="10515600" cy="1387995"/>
          </a:xfrm>
        </p:spPr>
        <p:txBody>
          <a:bodyPr/>
          <a:lstStyle/>
          <a:p>
            <a:r>
              <a:rPr lang="en-US" b="1" dirty="0" smtClean="0"/>
              <a:t>Model Cost </a:t>
            </a:r>
            <a:r>
              <a:rPr lang="en-US" dirty="0" smtClean="0"/>
              <a:t>=</a:t>
            </a:r>
            <a:r>
              <a:rPr lang="en-US" b="1" dirty="0" smtClean="0"/>
              <a:t> </a:t>
            </a:r>
            <a:r>
              <a:rPr lang="en-US" dirty="0" smtClean="0"/>
              <a:t>32 bits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Data Cost</a:t>
            </a:r>
            <a:r>
              <a:rPr lang="en-US" dirty="0"/>
              <a:t> </a:t>
            </a:r>
            <a:r>
              <a:rPr lang="en-US" dirty="0" smtClean="0"/>
              <a:t>= 		</a:t>
            </a:r>
            <a:r>
              <a:rPr lang="en-US" dirty="0"/>
              <a:t> </a:t>
            </a:r>
            <a:r>
              <a:rPr lang="en-US" dirty="0" smtClean="0"/>
              <a:t>         = 1000 bits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284" y="4751346"/>
            <a:ext cx="2235200" cy="8636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rot="600000">
            <a:off x="9715100" y="234073"/>
            <a:ext cx="240386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3975" cap="rnd">
            <a:solidFill>
              <a:srgbClr val="002060"/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Background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14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2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681" y="-6711"/>
            <a:ext cx="10515600" cy="1325563"/>
          </a:xfrm>
        </p:spPr>
        <p:txBody>
          <a:bodyPr/>
          <a:lstStyle/>
          <a:p>
            <a:r>
              <a:rPr lang="en-US" b="1" dirty="0" smtClean="0"/>
              <a:t>Univariate Change Detection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40" y="1904690"/>
            <a:ext cx="5801269" cy="1450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1923" y="2701518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Time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76681" y="2210331"/>
            <a:ext cx="1191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Sensor</a:t>
            </a:r>
          </a:p>
          <a:p>
            <a:r>
              <a:rPr lang="en-US" sz="2800" b="1" dirty="0" smtClean="0"/>
              <a:t>Value</a:t>
            </a:r>
            <a:endParaRPr lang="en-US" sz="2800" b="1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164974" y="1903941"/>
            <a:ext cx="1" cy="1320797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64974" y="3224738"/>
            <a:ext cx="4800600" cy="0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344059" y="3214421"/>
            <a:ext cx="0" cy="315813"/>
          </a:xfrm>
          <a:prstGeom prst="line">
            <a:avLst/>
          </a:prstGeom>
          <a:ln w="38100">
            <a:solidFill>
              <a:schemeClr val="tx1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75583" y="3435849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t</a:t>
            </a:r>
            <a:endParaRPr lang="en-US" sz="2800" i="1" dirty="0"/>
          </a:p>
        </p:txBody>
      </p:sp>
      <p:sp>
        <p:nvSpPr>
          <p:cNvPr id="24" name="Right Brace 23"/>
          <p:cNvSpPr/>
          <p:nvPr/>
        </p:nvSpPr>
        <p:spPr>
          <a:xfrm rot="5400000">
            <a:off x="3183471" y="2584284"/>
            <a:ext cx="225030" cy="175919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66236" y="3481634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w</a:t>
            </a:r>
            <a:endParaRPr lang="en-US" sz="2800" i="1" dirty="0"/>
          </a:p>
        </p:txBody>
      </p:sp>
      <p:sp>
        <p:nvSpPr>
          <p:cNvPr id="26" name="Right Brace 25"/>
          <p:cNvSpPr/>
          <p:nvPr/>
        </p:nvSpPr>
        <p:spPr>
          <a:xfrm rot="5400000">
            <a:off x="5375234" y="2502626"/>
            <a:ext cx="202271" cy="1927671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43265" y="3462680"/>
            <a:ext cx="44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w</a:t>
            </a:r>
            <a:endParaRPr lang="en-US" sz="28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6440206" y="2221595"/>
            <a:ext cx="2723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Fitted Model (M)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50038" y="4075106"/>
            <a:ext cx="10515600" cy="1387995"/>
          </a:xfrm>
        </p:spPr>
        <p:txBody>
          <a:bodyPr/>
          <a:lstStyle/>
          <a:p>
            <a:r>
              <a:rPr lang="en-US" b="1" dirty="0" smtClean="0"/>
              <a:t>Model Cost </a:t>
            </a:r>
            <a:r>
              <a:rPr lang="en-US" dirty="0" smtClean="0"/>
              <a:t>=</a:t>
            </a:r>
            <a:r>
              <a:rPr lang="en-US" b="1" dirty="0" smtClean="0"/>
              <a:t>  </a:t>
            </a:r>
            <a:r>
              <a:rPr lang="en-US" strike="sngStrike" dirty="0" smtClean="0">
                <a:solidFill>
                  <a:schemeClr val="bg1">
                    <a:lumMod val="50000"/>
                  </a:schemeClr>
                </a:solidFill>
              </a:rPr>
              <a:t>32 bits</a:t>
            </a:r>
            <a:r>
              <a:rPr lang="en-US" b="1" dirty="0" smtClean="0"/>
              <a:t> </a:t>
            </a:r>
            <a:r>
              <a:rPr lang="en-US" dirty="0" smtClean="0"/>
              <a:t>72 bits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Data Cost</a:t>
            </a:r>
            <a:r>
              <a:rPr lang="en-US" dirty="0"/>
              <a:t> </a:t>
            </a:r>
            <a:r>
              <a:rPr lang="en-US" dirty="0" smtClean="0"/>
              <a:t>= 		</a:t>
            </a:r>
            <a:r>
              <a:rPr lang="en-US" dirty="0"/>
              <a:t> </a:t>
            </a:r>
            <a:r>
              <a:rPr lang="en-US" dirty="0" smtClean="0"/>
              <a:t>         = </a:t>
            </a:r>
            <a:r>
              <a:rPr lang="en-US" strike="sngStrike" dirty="0" smtClean="0">
                <a:solidFill>
                  <a:schemeClr val="bg1">
                    <a:lumMod val="50000"/>
                  </a:schemeClr>
                </a:solidFill>
              </a:rPr>
              <a:t>1000 bits</a:t>
            </a:r>
            <a:r>
              <a:rPr lang="en-US" b="1" dirty="0" smtClean="0"/>
              <a:t> </a:t>
            </a:r>
            <a:r>
              <a:rPr lang="en-US" dirty="0" smtClean="0"/>
              <a:t>100 bits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284" y="4751346"/>
            <a:ext cx="2235200" cy="8636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387881" y="2903333"/>
            <a:ext cx="1872496" cy="1232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63377" y="2179330"/>
            <a:ext cx="2176828" cy="3905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11267" y="4347336"/>
            <a:ext cx="22621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Bits Saved: </a:t>
            </a:r>
          </a:p>
          <a:p>
            <a:r>
              <a:rPr lang="en-US" sz="2800" dirty="0" err="1" smtClean="0">
                <a:solidFill>
                  <a:srgbClr val="FF0000"/>
                </a:solidFill>
              </a:rPr>
              <a:t>Δ</a:t>
            </a:r>
            <a:r>
              <a:rPr lang="en-US" sz="2800" dirty="0" smtClean="0">
                <a:solidFill>
                  <a:srgbClr val="FF0000"/>
                </a:solidFill>
              </a:rPr>
              <a:t>(t) = 860 bits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4" name="Right Brace 33"/>
          <p:cNvSpPr/>
          <p:nvPr/>
        </p:nvSpPr>
        <p:spPr>
          <a:xfrm>
            <a:off x="8078136" y="4184739"/>
            <a:ext cx="313586" cy="1279303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600000">
            <a:off x="9715100" y="234073"/>
            <a:ext cx="240386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3975" cap="rnd">
            <a:solidFill>
              <a:srgbClr val="002060"/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Background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15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420350" cy="1124696"/>
          </a:xfrm>
        </p:spPr>
        <p:txBody>
          <a:bodyPr>
            <a:normAutofit/>
          </a:bodyPr>
          <a:lstStyle/>
          <a:p>
            <a:r>
              <a:rPr lang="en-US" b="1" dirty="0" smtClean="0"/>
              <a:t>Proposed (</a:t>
            </a:r>
            <a:r>
              <a:rPr lang="en-US" b="1" dirty="0" err="1" smtClean="0"/>
              <a:t>ChangeDAR</a:t>
            </a:r>
            <a:r>
              <a:rPr lang="en-US" b="1" dirty="0" smtClean="0"/>
              <a:t>): `</a:t>
            </a:r>
            <a:r>
              <a:rPr lang="en-US" b="1" dirty="0" err="1" smtClean="0"/>
              <a:t>Bitsave</a:t>
            </a:r>
            <a:r>
              <a:rPr lang="en-US" b="1" dirty="0" smtClean="0"/>
              <a:t>’ Scores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70572" y="3579609"/>
            <a:ext cx="4913469" cy="50402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Δ</a:t>
            </a:r>
            <a:r>
              <a:rPr lang="en-US" b="1" baseline="-25000" dirty="0" err="1" smtClean="0"/>
              <a:t>e</a:t>
            </a:r>
            <a:r>
              <a:rPr lang="en-US" b="1" dirty="0" smtClean="0"/>
              <a:t>(t): </a:t>
            </a:r>
            <a:r>
              <a:rPr lang="en-US" dirty="0" smtClean="0"/>
              <a:t>analogous, for edge e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753542" y="459043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53542" y="3973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332925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3774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838203" y="4681879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90979" y="4668237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844982" y="4064785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53542" y="33547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844982" y="3446148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9" y="2475057"/>
            <a:ext cx="3410467" cy="85261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95703" y="2917613"/>
            <a:ext cx="314790" cy="314790"/>
            <a:chOff x="4342538" y="5246557"/>
            <a:chExt cx="314790" cy="314790"/>
          </a:xfrm>
        </p:grpSpPr>
        <p:sp>
          <p:nvSpPr>
            <p:cNvPr id="46" name="Oval 45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044874" y="3398230"/>
            <a:ext cx="314790" cy="314790"/>
            <a:chOff x="4342538" y="5246557"/>
            <a:chExt cx="314790" cy="314790"/>
          </a:xfrm>
        </p:grpSpPr>
        <p:sp>
          <p:nvSpPr>
            <p:cNvPr id="49" name="Oval 48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1" name="Straight Connector 50"/>
          <p:cNvCxnSpPr/>
          <p:nvPr/>
        </p:nvCxnSpPr>
        <p:spPr>
          <a:xfrm flipH="1">
            <a:off x="913713" y="3216494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62939" y="3615337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94" y="3381026"/>
            <a:ext cx="3364992" cy="84124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33584" y="5380672"/>
            <a:ext cx="314790" cy="314790"/>
            <a:chOff x="4342538" y="5246557"/>
            <a:chExt cx="314790" cy="314790"/>
          </a:xfrm>
        </p:grpSpPr>
        <p:sp>
          <p:nvSpPr>
            <p:cNvPr id="55" name="Oval 54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7" name="Straight Connector 56"/>
          <p:cNvCxnSpPr/>
          <p:nvPr/>
        </p:nvCxnSpPr>
        <p:spPr>
          <a:xfrm flipH="1" flipV="1">
            <a:off x="290979" y="5199030"/>
            <a:ext cx="2350" cy="19202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96977"/>
            <a:ext cx="3401568" cy="85039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18589" y="522177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Node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93699" y="3635388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Edge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10493" y="449596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Missing sensors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1483647" y="4804217"/>
            <a:ext cx="106393" cy="21977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134269" y="4767641"/>
            <a:ext cx="212709" cy="9743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966739" y="4665238"/>
            <a:ext cx="343754" cy="1453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815523" y="2597202"/>
            <a:ext cx="1414692" cy="0"/>
          </a:xfrm>
          <a:prstGeom prst="line">
            <a:avLst/>
          </a:prstGeom>
          <a:ln w="889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5"/>
          <p:cNvSpPr txBox="1">
            <a:spLocks/>
          </p:cNvSpPr>
          <p:nvPr/>
        </p:nvSpPr>
        <p:spPr>
          <a:xfrm>
            <a:off x="5370572" y="2181841"/>
            <a:ext cx="4913469" cy="209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err="1" smtClean="0"/>
              <a:t>Δ</a:t>
            </a:r>
            <a:r>
              <a:rPr lang="en-US" b="1" baseline="-25000" dirty="0" err="1" smtClean="0"/>
              <a:t>v</a:t>
            </a:r>
            <a:r>
              <a:rPr lang="en-US" b="1" dirty="0" smtClean="0"/>
              <a:t>(t): </a:t>
            </a:r>
            <a:r>
              <a:rPr lang="en-US" dirty="0" smtClean="0"/>
              <a:t>bits saved adding change point at node </a:t>
            </a:r>
            <a:r>
              <a:rPr lang="en-US" i="1" dirty="0" smtClean="0"/>
              <a:t>v</a:t>
            </a:r>
            <a:r>
              <a:rPr lang="en-US" dirty="0" smtClean="0"/>
              <a:t> at time </a:t>
            </a:r>
            <a:r>
              <a:rPr lang="en-US" i="1" dirty="0" smtClean="0"/>
              <a:t>t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3815523" y="3801650"/>
            <a:ext cx="1414692" cy="0"/>
          </a:xfrm>
          <a:prstGeom prst="line">
            <a:avLst/>
          </a:prstGeom>
          <a:ln w="889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35" y="168202"/>
            <a:ext cx="504538" cy="5045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16</a:t>
            </a:fld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6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10" y="995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ChangeDAR</a:t>
            </a:r>
            <a:r>
              <a:rPr lang="en-US" b="1" dirty="0" smtClean="0"/>
              <a:t>: Anomalous Subgraphs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28577" y="1503046"/>
            <a:ext cx="7211233" cy="8482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want a </a:t>
            </a:r>
            <a:r>
              <a:rPr lang="en-US" b="1" dirty="0" smtClean="0"/>
              <a:t>connected subgraph </a:t>
            </a:r>
            <a:r>
              <a:rPr lang="en-US" dirty="0" smtClean="0"/>
              <a:t>with </a:t>
            </a:r>
            <a:r>
              <a:rPr lang="en-US" b="1" dirty="0" smtClean="0"/>
              <a:t>high </a:t>
            </a:r>
            <a:r>
              <a:rPr lang="en-US" b="1" dirty="0" err="1" smtClean="0"/>
              <a:t>bitsave</a:t>
            </a:r>
            <a:r>
              <a:rPr lang="en-US" b="1" dirty="0" smtClean="0"/>
              <a:t> scores</a:t>
            </a:r>
            <a:endParaRPr lang="en-US" b="1" dirty="0"/>
          </a:p>
        </p:txBody>
      </p:sp>
      <p:sp>
        <p:nvSpPr>
          <p:cNvPr id="35" name="Oval 34"/>
          <p:cNvSpPr/>
          <p:nvPr/>
        </p:nvSpPr>
        <p:spPr>
          <a:xfrm>
            <a:off x="753542" y="459043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53542" y="3973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332925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03774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838203" y="4681879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90979" y="4668237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844982" y="4064785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53542" y="33547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844982" y="3446148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19" y="2475057"/>
            <a:ext cx="3410467" cy="85261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995703" y="2917613"/>
            <a:ext cx="314790" cy="314790"/>
            <a:chOff x="4342538" y="5246557"/>
            <a:chExt cx="314790" cy="314790"/>
          </a:xfrm>
        </p:grpSpPr>
        <p:sp>
          <p:nvSpPr>
            <p:cNvPr id="46" name="Oval 45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044874" y="3398230"/>
            <a:ext cx="314790" cy="314790"/>
            <a:chOff x="4342538" y="5246557"/>
            <a:chExt cx="314790" cy="314790"/>
          </a:xfrm>
        </p:grpSpPr>
        <p:sp>
          <p:nvSpPr>
            <p:cNvPr id="49" name="Oval 48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1" name="Straight Connector 50"/>
          <p:cNvCxnSpPr/>
          <p:nvPr/>
        </p:nvCxnSpPr>
        <p:spPr>
          <a:xfrm flipH="1">
            <a:off x="913713" y="3216494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62939" y="3615337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94" y="3381026"/>
            <a:ext cx="3364992" cy="84124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33584" y="5380672"/>
            <a:ext cx="314790" cy="314790"/>
            <a:chOff x="4342538" y="5246557"/>
            <a:chExt cx="314790" cy="314790"/>
          </a:xfrm>
        </p:grpSpPr>
        <p:sp>
          <p:nvSpPr>
            <p:cNvPr id="55" name="Oval 54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7" name="Straight Connector 56"/>
          <p:cNvCxnSpPr/>
          <p:nvPr/>
        </p:nvCxnSpPr>
        <p:spPr>
          <a:xfrm flipH="1" flipV="1">
            <a:off x="290979" y="5199030"/>
            <a:ext cx="2350" cy="19202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96977"/>
            <a:ext cx="3401568" cy="85039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18589" y="522177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Node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93699" y="3635388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Edge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10493" y="449596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Missing sensors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1483647" y="4804217"/>
            <a:ext cx="106393" cy="21977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134269" y="4767641"/>
            <a:ext cx="212709" cy="9743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966739" y="4665238"/>
            <a:ext cx="343754" cy="1453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6290" y="3882509"/>
            <a:ext cx="8064500" cy="14859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6375327" y="2583481"/>
            <a:ext cx="27177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Bits saved at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nodes and edges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7" name="Right Brace 66"/>
          <p:cNvSpPr/>
          <p:nvPr/>
        </p:nvSpPr>
        <p:spPr>
          <a:xfrm rot="16200000">
            <a:off x="7781301" y="2123011"/>
            <a:ext cx="294478" cy="3165203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ight Brace 68"/>
          <p:cNvSpPr/>
          <p:nvPr/>
        </p:nvSpPr>
        <p:spPr>
          <a:xfrm rot="16200000">
            <a:off x="10636972" y="2768881"/>
            <a:ext cx="303696" cy="1864246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9565961" y="2571220"/>
            <a:ext cx="2398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FF0000"/>
                </a:solidFill>
              </a:rPr>
              <a:t>Bits needed to encode 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 rot="900000">
            <a:off x="10458364" y="241494"/>
            <a:ext cx="1597810" cy="707886"/>
          </a:xfrm>
          <a:prstGeom prst="rect">
            <a:avLst/>
          </a:prstGeom>
          <a:ln w="53975" cap="rnd"/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Details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35" y="168202"/>
            <a:ext cx="504538" cy="5045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17</a:t>
            </a:fld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1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348" y="-11526"/>
            <a:ext cx="10515600" cy="1325563"/>
          </a:xfrm>
        </p:spPr>
        <p:txBody>
          <a:bodyPr/>
          <a:lstStyle/>
          <a:p>
            <a:r>
              <a:rPr lang="en-US" b="1" dirty="0" smtClean="0"/>
              <a:t>Optimization Algorithm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63306" y="491563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63306" y="429854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042689" y="53598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13538" y="53598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1547967" y="5007077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000743" y="4993435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554746" y="4389983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463306" y="367990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1554746" y="3771346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83" y="2800255"/>
            <a:ext cx="3410467" cy="85261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705467" y="3242811"/>
            <a:ext cx="314790" cy="314790"/>
            <a:chOff x="4342538" y="5246557"/>
            <a:chExt cx="314790" cy="314790"/>
          </a:xfrm>
        </p:grpSpPr>
        <p:sp>
          <p:nvSpPr>
            <p:cNvPr id="46" name="Oval 45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754638" y="3723428"/>
            <a:ext cx="314790" cy="314790"/>
            <a:chOff x="4342538" y="5246557"/>
            <a:chExt cx="314790" cy="314790"/>
          </a:xfrm>
        </p:grpSpPr>
        <p:sp>
          <p:nvSpPr>
            <p:cNvPr id="49" name="Oval 48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1" name="Straight Connector 50"/>
          <p:cNvCxnSpPr/>
          <p:nvPr/>
        </p:nvCxnSpPr>
        <p:spPr>
          <a:xfrm flipH="1">
            <a:off x="1623477" y="3541692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572703" y="3940535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158" y="3706224"/>
            <a:ext cx="3364992" cy="84124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843348" y="5705870"/>
            <a:ext cx="314790" cy="314790"/>
            <a:chOff x="4342538" y="5246557"/>
            <a:chExt cx="314790" cy="314790"/>
          </a:xfrm>
        </p:grpSpPr>
        <p:sp>
          <p:nvSpPr>
            <p:cNvPr id="55" name="Oval 54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7" name="Straight Connector 56"/>
          <p:cNvCxnSpPr/>
          <p:nvPr/>
        </p:nvCxnSpPr>
        <p:spPr>
          <a:xfrm flipH="1" flipV="1">
            <a:off x="1000743" y="5524228"/>
            <a:ext cx="2350" cy="19202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64" y="5522175"/>
            <a:ext cx="3401568" cy="85039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128353" y="5546975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Node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03463" y="3960586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Edge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20257" y="4821159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Missing sensors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2193411" y="5129415"/>
            <a:ext cx="106393" cy="21977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844033" y="5092839"/>
            <a:ext cx="212709" cy="9743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676503" y="4990436"/>
            <a:ext cx="343754" cy="1453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84" y="1238700"/>
            <a:ext cx="5994389" cy="1104477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24539" y="24670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Graph G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572485" y="2335880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Graph G’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02150" y="4041577"/>
            <a:ext cx="2538776" cy="0"/>
          </a:xfrm>
          <a:prstGeom prst="line">
            <a:avLst/>
          </a:prstGeom>
          <a:ln w="889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817" y="1195867"/>
            <a:ext cx="4548496" cy="109708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610497" y="3219931"/>
            <a:ext cx="1712397" cy="2268957"/>
            <a:chOff x="9012048" y="3404631"/>
            <a:chExt cx="1312031" cy="1862855"/>
          </a:xfrm>
        </p:grpSpPr>
        <p:sp>
          <p:nvSpPr>
            <p:cNvPr id="66" name="Oval 65"/>
            <p:cNvSpPr/>
            <p:nvPr/>
          </p:nvSpPr>
          <p:spPr>
            <a:xfrm>
              <a:off x="9561816" y="4640362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9561816" y="402326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0141199" y="508460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9012048" y="508460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9646477" y="4731802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9099253" y="4718160"/>
              <a:ext cx="586162" cy="453342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9653256" y="4114708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9561816" y="340463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9653256" y="3496071"/>
              <a:ext cx="0" cy="62018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9559971" y="371317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9561816" y="4344422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824549" y="486703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9281760" y="486285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523347" y="2914159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π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=5</a:t>
            </a:r>
            <a:endParaRPr lang="en-US" sz="2400" dirty="0"/>
          </a:p>
        </p:txBody>
      </p:sp>
      <p:sp>
        <p:nvSpPr>
          <p:cNvPr id="86" name="TextBox 85"/>
          <p:cNvSpPr txBox="1"/>
          <p:nvPr/>
        </p:nvSpPr>
        <p:spPr>
          <a:xfrm>
            <a:off x="8697359" y="3259871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=2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>
          <a:xfrm>
            <a:off x="9564305" y="338575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π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=3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9708493" y="371925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smtClean="0"/>
              <a:t>…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8849645" y="3582336"/>
            <a:ext cx="66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smtClean="0"/>
              <a:t>…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692622" y="4330641"/>
            <a:ext cx="3217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Lemma: </a:t>
            </a:r>
            <a:r>
              <a:rPr lang="en-US" sz="2400" b="1" dirty="0" err="1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err="1" smtClean="0">
                <a:solidFill>
                  <a:srgbClr val="FF0000"/>
                </a:solidFill>
              </a:rPr>
              <a:t>t</a:t>
            </a:r>
            <a:r>
              <a:rPr lang="en-US" sz="2400" b="1" dirty="0" smtClean="0">
                <a:solidFill>
                  <a:srgbClr val="FF0000"/>
                </a:solidFill>
              </a:rPr>
              <a:t>(S) and </a:t>
            </a:r>
            <a:r>
              <a:rPr lang="en-US" sz="2400" b="1" dirty="0" err="1" smtClean="0">
                <a:solidFill>
                  <a:srgbClr val="FF0000"/>
                </a:solidFill>
              </a:rPr>
              <a:t>f</a:t>
            </a:r>
            <a:r>
              <a:rPr lang="en-US" sz="2400" b="1" baseline="-25000" dirty="0" err="1" smtClean="0">
                <a:solidFill>
                  <a:srgbClr val="FF0000"/>
                </a:solidFill>
              </a:rPr>
              <a:t>t</a:t>
            </a:r>
            <a:r>
              <a:rPr lang="en-US" sz="2400" b="1" dirty="0" smtClean="0">
                <a:solidFill>
                  <a:srgbClr val="FF0000"/>
                </a:solidFill>
              </a:rPr>
              <a:t>’(S’)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differ by a constant.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 rot="900000">
            <a:off x="10458364" y="224561"/>
            <a:ext cx="1597810" cy="707886"/>
          </a:xfrm>
          <a:prstGeom prst="rect">
            <a:avLst/>
          </a:prstGeom>
          <a:ln w="53975" cap="rnd"/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Details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35" y="168202"/>
            <a:ext cx="504538" cy="5045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18</a:t>
            </a:fld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348" y="6475"/>
            <a:ext cx="10515600" cy="1325563"/>
          </a:xfrm>
        </p:spPr>
        <p:txBody>
          <a:bodyPr/>
          <a:lstStyle/>
          <a:p>
            <a:r>
              <a:rPr lang="en-US" b="1" dirty="0" smtClean="0"/>
              <a:t>Optimization Algorithm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63306" y="491563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63306" y="429854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042689" y="53598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13538" y="53598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1547967" y="5007077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000743" y="4993435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554746" y="4389983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463306" y="367990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1554746" y="3771346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83" y="2800255"/>
            <a:ext cx="3410467" cy="85261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705467" y="3242811"/>
            <a:ext cx="314790" cy="314790"/>
            <a:chOff x="4342538" y="5246557"/>
            <a:chExt cx="314790" cy="314790"/>
          </a:xfrm>
        </p:grpSpPr>
        <p:sp>
          <p:nvSpPr>
            <p:cNvPr id="46" name="Oval 45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754638" y="3723428"/>
            <a:ext cx="314790" cy="314790"/>
            <a:chOff x="4342538" y="5246557"/>
            <a:chExt cx="314790" cy="314790"/>
          </a:xfrm>
        </p:grpSpPr>
        <p:sp>
          <p:nvSpPr>
            <p:cNvPr id="49" name="Oval 48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1" name="Straight Connector 50"/>
          <p:cNvCxnSpPr/>
          <p:nvPr/>
        </p:nvCxnSpPr>
        <p:spPr>
          <a:xfrm flipH="1">
            <a:off x="1623477" y="3541692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572703" y="3940535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158" y="3706224"/>
            <a:ext cx="3364992" cy="84124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843348" y="5705870"/>
            <a:ext cx="314790" cy="314790"/>
            <a:chOff x="4342538" y="5246557"/>
            <a:chExt cx="314790" cy="314790"/>
          </a:xfrm>
        </p:grpSpPr>
        <p:sp>
          <p:nvSpPr>
            <p:cNvPr id="55" name="Oval 54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7" name="Straight Connector 56"/>
          <p:cNvCxnSpPr/>
          <p:nvPr/>
        </p:nvCxnSpPr>
        <p:spPr>
          <a:xfrm flipH="1" flipV="1">
            <a:off x="1000743" y="5524228"/>
            <a:ext cx="2350" cy="19202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64" y="5522175"/>
            <a:ext cx="3401568" cy="85039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128353" y="5546975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Node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03463" y="3960586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Edge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20257" y="4821159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Missing sensors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2193411" y="5129415"/>
            <a:ext cx="106393" cy="21977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844033" y="5092839"/>
            <a:ext cx="212709" cy="9743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676503" y="4990436"/>
            <a:ext cx="343754" cy="1453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84" y="1238700"/>
            <a:ext cx="5994389" cy="1104477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24539" y="246701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Graph G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572485" y="2335880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Graph G’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02150" y="4041577"/>
            <a:ext cx="2538776" cy="0"/>
          </a:xfrm>
          <a:prstGeom prst="line">
            <a:avLst/>
          </a:prstGeom>
          <a:ln w="889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817" y="1195867"/>
            <a:ext cx="4548496" cy="1097085"/>
          </a:xfrm>
          <a:prstGeom prst="rect">
            <a:avLst/>
          </a:prstGeom>
        </p:spPr>
      </p:pic>
      <p:sp>
        <p:nvSpPr>
          <p:cNvPr id="66" name="Oval 65"/>
          <p:cNvSpPr/>
          <p:nvPr/>
        </p:nvSpPr>
        <p:spPr>
          <a:xfrm>
            <a:off x="9328027" y="4725051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9328027" y="3973431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084208" y="5266140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610497" y="5266140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9438522" y="4836425"/>
            <a:ext cx="765029" cy="55217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724313" y="4819809"/>
            <a:ext cx="765029" cy="55217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447369" y="4084805"/>
            <a:ext cx="0" cy="755379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9328027" y="3219931"/>
            <a:ext cx="238686" cy="2227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>
            <a:stCxn id="80" idx="4"/>
          </p:cNvCxnSpPr>
          <p:nvPr/>
        </p:nvCxnSpPr>
        <p:spPr>
          <a:xfrm>
            <a:off x="9444962" y="3818489"/>
            <a:ext cx="2407" cy="268195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9325619" y="3595741"/>
            <a:ext cx="238686" cy="2227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9328027" y="4364596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670933" y="5001136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962512" y="4996049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9523347" y="2914159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π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=5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697359" y="3259871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</a:t>
            </a:r>
            <a:r>
              <a:rPr lang="en-US" sz="2400" baseline="-25000" smtClean="0">
                <a:solidFill>
                  <a:srgbClr val="FF0000"/>
                </a:solidFill>
              </a:rPr>
              <a:t>1</a:t>
            </a:r>
            <a:r>
              <a:rPr lang="en-US" sz="2400" smtClean="0">
                <a:solidFill>
                  <a:srgbClr val="FF0000"/>
                </a:solidFill>
              </a:rPr>
              <a:t>=2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564305" y="338575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π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=3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708493" y="371925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smtClean="0"/>
              <a:t>…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8849645" y="3682593"/>
            <a:ext cx="48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smtClean="0"/>
              <a:t>…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343589" y="5514041"/>
            <a:ext cx="4189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Optimize using Prize-Collecting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Steiner Tree Algorithm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9444962" y="3341560"/>
            <a:ext cx="2407" cy="254181"/>
          </a:xfrm>
          <a:prstGeom prst="line">
            <a:avLst/>
          </a:prstGeom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900000">
            <a:off x="10458364" y="224561"/>
            <a:ext cx="1597810" cy="707886"/>
          </a:xfrm>
          <a:prstGeom prst="rect">
            <a:avLst/>
          </a:prstGeom>
          <a:ln w="53975" cap="rnd"/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Details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35" y="168202"/>
            <a:ext cx="504538" cy="5045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19</a:t>
            </a:fld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0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50" y="1271853"/>
            <a:ext cx="8952437" cy="447621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835" y="-31755"/>
            <a:ext cx="10515600" cy="1325563"/>
          </a:xfrm>
        </p:spPr>
        <p:txBody>
          <a:bodyPr/>
          <a:lstStyle/>
          <a:p>
            <a:r>
              <a:rPr lang="en-US" b="1" dirty="0" smtClean="0"/>
              <a:t>Optimization Algorithm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30675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572485" y="2335880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Graph G’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817" y="1195867"/>
            <a:ext cx="4548496" cy="1097085"/>
          </a:xfrm>
          <a:prstGeom prst="rect">
            <a:avLst/>
          </a:prstGeom>
        </p:spPr>
      </p:pic>
      <p:sp>
        <p:nvSpPr>
          <p:cNvPr id="66" name="Oval 65"/>
          <p:cNvSpPr/>
          <p:nvPr/>
        </p:nvSpPr>
        <p:spPr>
          <a:xfrm>
            <a:off x="9328027" y="4725051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9328027" y="3973431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084208" y="5266140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610497" y="5266140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9438522" y="4836425"/>
            <a:ext cx="765029" cy="55217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724313" y="4819809"/>
            <a:ext cx="765029" cy="55217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447369" y="4084805"/>
            <a:ext cx="0" cy="755379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9328027" y="3219931"/>
            <a:ext cx="238686" cy="2227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>
            <a:stCxn id="80" idx="4"/>
          </p:cNvCxnSpPr>
          <p:nvPr/>
        </p:nvCxnSpPr>
        <p:spPr>
          <a:xfrm>
            <a:off x="9444962" y="3818489"/>
            <a:ext cx="2407" cy="268195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9325619" y="3595741"/>
            <a:ext cx="238686" cy="2227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9328027" y="4364596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670933" y="5001136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962512" y="4996049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9523347" y="2914159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π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=5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697359" y="3259871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</a:t>
            </a:r>
            <a:r>
              <a:rPr lang="en-US" sz="2400" baseline="-25000" smtClean="0">
                <a:solidFill>
                  <a:srgbClr val="FF0000"/>
                </a:solidFill>
              </a:rPr>
              <a:t>1</a:t>
            </a:r>
            <a:r>
              <a:rPr lang="en-US" sz="2400" smtClean="0">
                <a:solidFill>
                  <a:srgbClr val="FF0000"/>
                </a:solidFill>
              </a:rPr>
              <a:t>=2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564305" y="338575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π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=3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708493" y="371925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smtClean="0"/>
              <a:t>…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8849645" y="3682593"/>
            <a:ext cx="48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smtClean="0"/>
              <a:t>…</a:t>
            </a:r>
            <a:endParaRPr lang="en-US" sz="2400" dirty="0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9444962" y="3341560"/>
            <a:ext cx="2407" cy="254181"/>
          </a:xfrm>
          <a:prstGeom prst="line">
            <a:avLst/>
          </a:prstGeom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38374" y="2759263"/>
            <a:ext cx="4934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Theorem 1: </a:t>
            </a:r>
            <a:r>
              <a:rPr lang="en-US" sz="2800" i="1" dirty="0" err="1" smtClean="0">
                <a:latin typeface="Helvetica" charset="0"/>
                <a:ea typeface="Helvetica" charset="0"/>
                <a:cs typeface="Helvetica" charset="0"/>
              </a:rPr>
              <a:t>f’</a:t>
            </a:r>
            <a:r>
              <a:rPr lang="en-US" sz="2800" i="1" baseline="-25000" dirty="0" err="1" smtClean="0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800" i="1" dirty="0" smtClean="0">
                <a:latin typeface="Helvetica" charset="0"/>
                <a:ea typeface="Helvetica" charset="0"/>
                <a:cs typeface="Helvetica" charset="0"/>
              </a:rPr>
              <a:t>(S’)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can be optimized in near-linear time with approximation factor 2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 rot="900000">
            <a:off x="10458364" y="224561"/>
            <a:ext cx="1597810" cy="707886"/>
          </a:xfrm>
          <a:prstGeom prst="rect">
            <a:avLst/>
          </a:prstGeom>
          <a:ln w="53975" cap="rnd"/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Details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35" y="168202"/>
            <a:ext cx="504538" cy="5045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20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796" y="7961"/>
            <a:ext cx="10515600" cy="1325563"/>
          </a:xfrm>
        </p:spPr>
        <p:txBody>
          <a:bodyPr/>
          <a:lstStyle/>
          <a:p>
            <a:r>
              <a:rPr lang="en-US" b="1" dirty="0" smtClean="0"/>
              <a:t>Optimization Algorithm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63306" y="491563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042689" y="53598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13538" y="53598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1547967" y="5007077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000743" y="4993435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554746" y="4389983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463306" y="3679906"/>
            <a:ext cx="182880" cy="1828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1554746" y="3771346"/>
            <a:ext cx="0" cy="620180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83" y="2800255"/>
            <a:ext cx="3410467" cy="85261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705467" y="3242811"/>
            <a:ext cx="314790" cy="314790"/>
            <a:chOff x="4342538" y="5246557"/>
            <a:chExt cx="314790" cy="314790"/>
          </a:xfrm>
        </p:grpSpPr>
        <p:sp>
          <p:nvSpPr>
            <p:cNvPr id="46" name="Oval 45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754638" y="3723428"/>
            <a:ext cx="314790" cy="314790"/>
            <a:chOff x="4342538" y="5246557"/>
            <a:chExt cx="314790" cy="314790"/>
          </a:xfrm>
        </p:grpSpPr>
        <p:sp>
          <p:nvSpPr>
            <p:cNvPr id="49" name="Oval 48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1" name="Straight Connector 50"/>
          <p:cNvCxnSpPr/>
          <p:nvPr/>
        </p:nvCxnSpPr>
        <p:spPr>
          <a:xfrm flipH="1">
            <a:off x="1623477" y="3541692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572703" y="3940535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158" y="3706224"/>
            <a:ext cx="3364992" cy="84124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843348" y="5705870"/>
            <a:ext cx="314790" cy="314790"/>
            <a:chOff x="4342538" y="5246557"/>
            <a:chExt cx="314790" cy="314790"/>
          </a:xfrm>
        </p:grpSpPr>
        <p:sp>
          <p:nvSpPr>
            <p:cNvPr id="55" name="Oval 54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57" name="Straight Connector 56"/>
          <p:cNvCxnSpPr/>
          <p:nvPr/>
        </p:nvCxnSpPr>
        <p:spPr>
          <a:xfrm flipH="1" flipV="1">
            <a:off x="1000743" y="5524228"/>
            <a:ext cx="2350" cy="19202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64" y="5522175"/>
            <a:ext cx="3401568" cy="85039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128353" y="5546975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Node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03463" y="3960586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Edge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20257" y="4821159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Missing sensors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2193411" y="5129415"/>
            <a:ext cx="106393" cy="21977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844033" y="5092839"/>
            <a:ext cx="212709" cy="9743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676503" y="4990436"/>
            <a:ext cx="343754" cy="1453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84" y="1238700"/>
            <a:ext cx="5994389" cy="1104477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92984" y="233932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Graph G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572485" y="2335880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Graph G’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02150" y="4041577"/>
            <a:ext cx="2538776" cy="0"/>
          </a:xfrm>
          <a:prstGeom prst="line">
            <a:avLst/>
          </a:prstGeom>
          <a:ln w="88900">
            <a:solidFill>
              <a:srgbClr val="FF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817" y="1195867"/>
            <a:ext cx="4548496" cy="1097085"/>
          </a:xfrm>
          <a:prstGeom prst="rect">
            <a:avLst/>
          </a:prstGeom>
        </p:spPr>
      </p:pic>
      <p:sp>
        <p:nvSpPr>
          <p:cNvPr id="66" name="Oval 65"/>
          <p:cNvSpPr/>
          <p:nvPr/>
        </p:nvSpPr>
        <p:spPr>
          <a:xfrm>
            <a:off x="9328027" y="4725051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9328027" y="3973431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084208" y="5266140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8610497" y="5266140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9438522" y="4836425"/>
            <a:ext cx="765029" cy="55217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724313" y="4819809"/>
            <a:ext cx="765029" cy="55217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447369" y="4084805"/>
            <a:ext cx="0" cy="755379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9328027" y="3219931"/>
            <a:ext cx="238686" cy="2227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7" name="Straight Connector 76"/>
          <p:cNvCxnSpPr>
            <a:stCxn id="80" idx="4"/>
          </p:cNvCxnSpPr>
          <p:nvPr/>
        </p:nvCxnSpPr>
        <p:spPr>
          <a:xfrm>
            <a:off x="9444962" y="3818489"/>
            <a:ext cx="2407" cy="268195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9325619" y="3595741"/>
            <a:ext cx="238686" cy="22274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9328027" y="4364596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670933" y="5001136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962512" y="4996049"/>
            <a:ext cx="238686" cy="2227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9523347" y="2914159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π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>
                <a:solidFill>
                  <a:srgbClr val="FF0000"/>
                </a:solidFill>
              </a:rPr>
              <a:t>=5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697359" y="3259871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</a:t>
            </a:r>
            <a:r>
              <a:rPr lang="en-US" sz="2400" baseline="-25000" smtClean="0">
                <a:solidFill>
                  <a:srgbClr val="FF0000"/>
                </a:solidFill>
              </a:rPr>
              <a:t>1</a:t>
            </a:r>
            <a:r>
              <a:rPr lang="en-US" sz="2400" smtClean="0">
                <a:solidFill>
                  <a:srgbClr val="FF0000"/>
                </a:solidFill>
              </a:rPr>
              <a:t>=2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564305" y="3385753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π</a:t>
            </a:r>
            <a:r>
              <a:rPr lang="en-US" sz="2400" baseline="-25000" smtClean="0">
                <a:solidFill>
                  <a:srgbClr val="FF0000"/>
                </a:solidFill>
              </a:rPr>
              <a:t>2</a:t>
            </a:r>
            <a:r>
              <a:rPr lang="en-US" sz="2400" smtClean="0">
                <a:solidFill>
                  <a:srgbClr val="FF0000"/>
                </a:solidFill>
              </a:rPr>
              <a:t>=3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708493" y="371925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2400" smtClean="0"/>
              <a:t>…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8849645" y="3682593"/>
            <a:ext cx="488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smtClean="0"/>
              <a:t>…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-156748" y="2834552"/>
            <a:ext cx="1875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Recover anomalous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subgraph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9444962" y="3341560"/>
            <a:ext cx="2407" cy="254181"/>
          </a:xfrm>
          <a:prstGeom prst="line">
            <a:avLst/>
          </a:prstGeom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463306" y="429854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 rot="900000">
            <a:off x="10458364" y="224561"/>
            <a:ext cx="1597810" cy="707886"/>
          </a:xfrm>
          <a:prstGeom prst="rect">
            <a:avLst/>
          </a:prstGeom>
          <a:ln w="53975" cap="rnd"/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Details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35" y="168202"/>
            <a:ext cx="504538" cy="5045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21</a:t>
            </a:fld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59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Roadmap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8312"/>
            <a:ext cx="6258339" cy="461628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Problem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sz="3200" dirty="0" smtClean="0"/>
              <a:t>Scoring</a:t>
            </a:r>
          </a:p>
          <a:p>
            <a:pPr lvl="1"/>
            <a:r>
              <a:rPr lang="en-US" sz="3200" b="1" dirty="0" smtClean="0">
                <a:solidFill>
                  <a:srgbClr val="FF0000"/>
                </a:solidFill>
              </a:rPr>
              <a:t>Detection</a:t>
            </a:r>
          </a:p>
          <a:p>
            <a:r>
              <a:rPr lang="en-US" sz="3200" dirty="0" smtClean="0"/>
              <a:t>Experiments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109" y="1522343"/>
            <a:ext cx="3364396" cy="33643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30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3" y="-11101"/>
            <a:ext cx="10515600" cy="1325563"/>
          </a:xfrm>
        </p:spPr>
        <p:txBody>
          <a:bodyPr/>
          <a:lstStyle/>
          <a:p>
            <a:r>
              <a:rPr lang="en-US" b="1" dirty="0" smtClean="0"/>
              <a:t>Problem 2: Change Detection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753542" y="459043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53542" y="3973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32925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03774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838203" y="4681879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290979" y="4668237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844982" y="4064785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53542" y="33547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844982" y="3446148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19" y="2475057"/>
            <a:ext cx="3410467" cy="852617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995703" y="2917613"/>
            <a:ext cx="314790" cy="314790"/>
            <a:chOff x="4342538" y="5246557"/>
            <a:chExt cx="314790" cy="314790"/>
          </a:xfrm>
        </p:grpSpPr>
        <p:sp>
          <p:nvSpPr>
            <p:cNvPr id="107" name="Oval 106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grpSp>
        <p:nvGrpSpPr>
          <p:cNvPr id="109" name="Group 108"/>
          <p:cNvGrpSpPr/>
          <p:nvPr/>
        </p:nvGrpSpPr>
        <p:grpSpPr>
          <a:xfrm>
            <a:off x="1044874" y="3398230"/>
            <a:ext cx="314790" cy="314790"/>
            <a:chOff x="4342538" y="5246557"/>
            <a:chExt cx="314790" cy="314790"/>
          </a:xfrm>
        </p:grpSpPr>
        <p:sp>
          <p:nvSpPr>
            <p:cNvPr id="110" name="Oval 109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112" name="Straight Connector 111"/>
          <p:cNvCxnSpPr/>
          <p:nvPr/>
        </p:nvCxnSpPr>
        <p:spPr>
          <a:xfrm flipH="1">
            <a:off x="913713" y="3216494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862939" y="3615337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94" y="3381026"/>
            <a:ext cx="3364992" cy="841248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133584" y="5380672"/>
            <a:ext cx="314790" cy="314790"/>
            <a:chOff x="4342538" y="5246557"/>
            <a:chExt cx="314790" cy="314790"/>
          </a:xfrm>
        </p:grpSpPr>
        <p:sp>
          <p:nvSpPr>
            <p:cNvPr id="116" name="Oval 115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118" name="Straight Connector 117"/>
          <p:cNvCxnSpPr/>
          <p:nvPr/>
        </p:nvCxnSpPr>
        <p:spPr>
          <a:xfrm flipH="1" flipV="1">
            <a:off x="290979" y="5199030"/>
            <a:ext cx="2350" cy="19202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96977"/>
            <a:ext cx="3401568" cy="850392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418589" y="522177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Node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993699" y="3635388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Edge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310493" y="449596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Missing sensors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H="1">
            <a:off x="1483647" y="4804217"/>
            <a:ext cx="106393" cy="21977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134269" y="4767641"/>
            <a:ext cx="212709" cy="9743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38" idx="1"/>
          </p:cNvCxnSpPr>
          <p:nvPr/>
        </p:nvCxnSpPr>
        <p:spPr>
          <a:xfrm flipH="1">
            <a:off x="966739" y="4665238"/>
            <a:ext cx="343754" cy="1453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86654" y="1471518"/>
                <a:ext cx="286552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u="sng" dirty="0" smtClean="0">
                    <a:latin typeface="Helvetica" charset="0"/>
                    <a:ea typeface="Helvetica" charset="0"/>
                    <a:cs typeface="Helvetica" charset="0"/>
                  </a:rPr>
                  <a:t>Input</a:t>
                </a:r>
                <a:r>
                  <a:rPr lang="en-US" sz="1600" b="1" dirty="0" smtClean="0">
                    <a:latin typeface="Helvetica" charset="0"/>
                    <a:ea typeface="Helvetica" charset="0"/>
                    <a:cs typeface="Helvetica" charset="0"/>
                  </a:rPr>
                  <a:t>: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  <a:p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- </a:t>
                </a:r>
                <a:r>
                  <a:rPr lang="en-US" sz="1600" dirty="0" smtClean="0">
                    <a:latin typeface="Helvetica" charset="0"/>
                    <a:ea typeface="Helvetica" charset="0"/>
                    <a:cs typeface="Helvetica" charset="0"/>
                  </a:rPr>
                  <a:t>Graph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endParaRPr lang="en-US" sz="2000" b="1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- </a:t>
                </a:r>
                <a:r>
                  <a:rPr lang="en-US" sz="1600" dirty="0" smtClean="0">
                    <a:latin typeface="Helvetica" charset="0"/>
                    <a:ea typeface="Helvetica" charset="0"/>
                    <a:cs typeface="Helvetica" charset="0"/>
                  </a:rPr>
                  <a:t>Time series for each sensor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54" y="1471518"/>
                <a:ext cx="2865528" cy="1015663"/>
              </a:xfrm>
              <a:prstGeom prst="rect">
                <a:avLst/>
              </a:prstGeom>
              <a:blipFill rotWithShape="0">
                <a:blip r:embed="rId9"/>
                <a:stretch>
                  <a:fillRect l="-2128" r="-21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/>
          <p:cNvCxnSpPr/>
          <p:nvPr/>
        </p:nvCxnSpPr>
        <p:spPr>
          <a:xfrm>
            <a:off x="3780512" y="3872978"/>
            <a:ext cx="1371600" cy="0"/>
          </a:xfrm>
          <a:prstGeom prst="line">
            <a:avLst/>
          </a:prstGeom>
          <a:ln w="762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687341" y="3966722"/>
            <a:ext cx="1593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Change 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Scoring</a:t>
            </a:r>
          </a:p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(Problem 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5372348" y="312091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48" y="3120915"/>
                <a:ext cx="2163349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01316" r="-282" b="-1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5372348" y="3685460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48" y="3685460"/>
                <a:ext cx="2163349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02667" r="-282" b="-1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5372347" y="425782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47" y="4257825"/>
                <a:ext cx="2163349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100000" r="-282" b="-1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6046009" y="5159733"/>
                <a:ext cx="6607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…</m:t>
                      </m:r>
                    </m:oMath>
                  </m:oMathPara>
                </a14:m>
                <a:endParaRPr lang="en-US" sz="36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09" y="5159733"/>
                <a:ext cx="660758" cy="6463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TextBox 132"/>
          <p:cNvSpPr txBox="1"/>
          <p:nvPr/>
        </p:nvSpPr>
        <p:spPr>
          <a:xfrm>
            <a:off x="4930124" y="2280848"/>
            <a:ext cx="71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Time </a:t>
            </a:r>
          </a:p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tick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497987" y="2209010"/>
            <a:ext cx="1780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Best subgraph found at time 1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180141" y="2251894"/>
            <a:ext cx="153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Score of best subgraph at time 1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5554732" y="2814310"/>
            <a:ext cx="174314" cy="3064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6220362" y="2828461"/>
            <a:ext cx="2219" cy="28515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7025580" y="2873855"/>
            <a:ext cx="309707" cy="29669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7662127" y="3886931"/>
            <a:ext cx="1371600" cy="0"/>
          </a:xfrm>
          <a:prstGeom prst="line">
            <a:avLst/>
          </a:prstGeom>
          <a:ln w="762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547430" y="3943147"/>
            <a:ext cx="15231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Change 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Detection</a:t>
            </a:r>
          </a:p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(Problem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9320329" y="312091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>
                      <a:lumMod val="75000"/>
                    </a:schemeClr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329" y="3120915"/>
                <a:ext cx="2163349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9320329" y="3685460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>
                      <a:lumMod val="75000"/>
                    </a:schemeClr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329" y="3685460"/>
                <a:ext cx="2163349" cy="461665"/>
              </a:xfrm>
              <a:prstGeom prst="rect">
                <a:avLst/>
              </a:prstGeom>
              <a:blipFill rotWithShape="0">
                <a:blip r:embed="rId15"/>
                <a:stretch>
                  <a:fillRect t="-102667" b="-1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9320328" y="425782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328" y="4257825"/>
                <a:ext cx="2163349" cy="461665"/>
              </a:xfrm>
              <a:prstGeom prst="rect">
                <a:avLst/>
              </a:prstGeom>
              <a:blipFill rotWithShape="0">
                <a:blip r:embed="rId16"/>
                <a:stretch>
                  <a:fillRect t="-100000" b="-13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9993990" y="5154829"/>
                <a:ext cx="6607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…</m:t>
                      </m:r>
                    </m:oMath>
                  </m:oMathPara>
                </a14:m>
                <a:endParaRPr lang="en-US" sz="36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990" y="5154829"/>
                <a:ext cx="660758" cy="64633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7" name="Picture 1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2328" y="3705304"/>
            <a:ext cx="371614" cy="441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128150" y="4311535"/>
            <a:ext cx="182880" cy="417986"/>
            <a:chOff x="6102993" y="3151354"/>
            <a:chExt cx="182880" cy="417986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194433" y="3242794"/>
              <a:ext cx="0" cy="326546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6102993" y="315135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6219879" y="3813277"/>
            <a:ext cx="0" cy="326546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128439" y="372183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69642" y="3227271"/>
            <a:ext cx="290103" cy="343019"/>
            <a:chOff x="5995770" y="4361897"/>
            <a:chExt cx="290103" cy="343019"/>
          </a:xfrm>
        </p:grpSpPr>
        <p:sp>
          <p:nvSpPr>
            <p:cNvPr id="69" name="Oval 68"/>
            <p:cNvSpPr/>
            <p:nvPr/>
          </p:nvSpPr>
          <p:spPr>
            <a:xfrm>
              <a:off x="5995770" y="452203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V="1">
              <a:off x="6082975" y="4361897"/>
              <a:ext cx="202898" cy="24703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0061518" y="3708812"/>
            <a:ext cx="182880" cy="417986"/>
            <a:chOff x="10138834" y="3734681"/>
            <a:chExt cx="182880" cy="417986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0230274" y="3826121"/>
              <a:ext cx="0" cy="326546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10138834" y="3734681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Oval 75"/>
          <p:cNvSpPr/>
          <p:nvPr/>
        </p:nvSpPr>
        <p:spPr>
          <a:xfrm>
            <a:off x="10026314" y="3391396"/>
            <a:ext cx="182880" cy="1828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0123990" y="3216037"/>
            <a:ext cx="202898" cy="24703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5592" y="4254816"/>
            <a:ext cx="534439" cy="53443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2328" y="3145090"/>
            <a:ext cx="371614" cy="441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378338" y="4835254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38" y="4835254"/>
                <a:ext cx="2163349" cy="461665"/>
              </a:xfrm>
              <a:prstGeom prst="rect">
                <a:avLst/>
              </a:prstGeom>
              <a:blipFill rotWithShape="0">
                <a:blip r:embed="rId2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/>
          <p:cNvGrpSpPr/>
          <p:nvPr/>
        </p:nvGrpSpPr>
        <p:grpSpPr>
          <a:xfrm>
            <a:off x="6075632" y="4941610"/>
            <a:ext cx="290103" cy="343019"/>
            <a:chOff x="5995770" y="4361897"/>
            <a:chExt cx="290103" cy="343019"/>
          </a:xfrm>
        </p:grpSpPr>
        <p:sp>
          <p:nvSpPr>
            <p:cNvPr id="86" name="Oval 85"/>
            <p:cNvSpPr/>
            <p:nvPr/>
          </p:nvSpPr>
          <p:spPr>
            <a:xfrm>
              <a:off x="5995770" y="452203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 flipV="1">
              <a:off x="6082975" y="4361897"/>
              <a:ext cx="202898" cy="24703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332311" y="4803850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>
                      <a:lumMod val="75000"/>
                    </a:schemeClr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311" y="4803850"/>
                <a:ext cx="2163349" cy="461665"/>
              </a:xfrm>
              <a:prstGeom prst="rect">
                <a:avLst/>
              </a:prstGeom>
              <a:blipFill rotWithShape="0">
                <a:blip r:embed="rId21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8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4502" y="4894908"/>
            <a:ext cx="371614" cy="441968"/>
          </a:xfrm>
          <a:prstGeom prst="rect">
            <a:avLst/>
          </a:prstGeom>
        </p:spPr>
      </p:pic>
      <p:sp>
        <p:nvSpPr>
          <p:cNvPr id="91" name="Oval 90"/>
          <p:cNvSpPr/>
          <p:nvPr/>
        </p:nvSpPr>
        <p:spPr>
          <a:xfrm>
            <a:off x="10032550" y="5014097"/>
            <a:ext cx="182880" cy="1828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0130226" y="4838738"/>
            <a:ext cx="202898" cy="24703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10059238" y="4268099"/>
            <a:ext cx="182880" cy="417986"/>
            <a:chOff x="6102993" y="3151354"/>
            <a:chExt cx="182880" cy="417986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6194433" y="3242794"/>
              <a:ext cx="0" cy="326546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6102993" y="315135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9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395" y="4921038"/>
            <a:ext cx="424013" cy="4240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8252" y="4934571"/>
            <a:ext cx="440515" cy="44051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51" y="74616"/>
            <a:ext cx="571905" cy="571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23</a:t>
            </a:fld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43" y="6336"/>
            <a:ext cx="10515600" cy="1325563"/>
          </a:xfrm>
        </p:spPr>
        <p:txBody>
          <a:bodyPr/>
          <a:lstStyle/>
          <a:p>
            <a:r>
              <a:rPr lang="en-US" b="1" dirty="0" smtClean="0"/>
              <a:t>Change Detection (Main Ideas)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8442" y="4284497"/>
            <a:ext cx="1158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: search for optimal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subset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of changes with highest 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bitsave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score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843" y="1312279"/>
            <a:ext cx="1158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Some changes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conflict 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(e.g. the same change, 1 second later)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24" y="4847934"/>
            <a:ext cx="5727700" cy="1447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51" y="74616"/>
            <a:ext cx="571905" cy="571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24</a:t>
            </a:fld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 rot="10800000">
            <a:off x="4831632" y="2403497"/>
            <a:ext cx="168442" cy="561474"/>
          </a:xfrm>
          <a:custGeom>
            <a:avLst/>
            <a:gdLst>
              <a:gd name="connsiteX0" fmla="*/ 272754 w 288796"/>
              <a:gd name="connsiteY0" fmla="*/ 0 h 561474"/>
              <a:gd name="connsiteX1" fmla="*/ 38 w 288796"/>
              <a:gd name="connsiteY1" fmla="*/ 288758 h 561474"/>
              <a:gd name="connsiteX2" fmla="*/ 288796 w 288796"/>
              <a:gd name="connsiteY2" fmla="*/ 561474 h 561474"/>
              <a:gd name="connsiteX3" fmla="*/ 288796 w 288796"/>
              <a:gd name="connsiteY3" fmla="*/ 561474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96" h="561474">
                <a:moveTo>
                  <a:pt x="272754" y="0"/>
                </a:moveTo>
                <a:cubicBezTo>
                  <a:pt x="135059" y="97589"/>
                  <a:pt x="-2636" y="195179"/>
                  <a:pt x="38" y="288758"/>
                </a:cubicBezTo>
                <a:cubicBezTo>
                  <a:pt x="2712" y="382337"/>
                  <a:pt x="288796" y="561474"/>
                  <a:pt x="288796" y="561474"/>
                </a:cubicBezTo>
                <a:lnTo>
                  <a:pt x="288796" y="561474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0800000">
            <a:off x="4839765" y="2949197"/>
            <a:ext cx="333071" cy="1155032"/>
          </a:xfrm>
          <a:custGeom>
            <a:avLst/>
            <a:gdLst>
              <a:gd name="connsiteX0" fmla="*/ 465288 w 465288"/>
              <a:gd name="connsiteY0" fmla="*/ 0 h 1155032"/>
              <a:gd name="connsiteX1" fmla="*/ 80277 w 465288"/>
              <a:gd name="connsiteY1" fmla="*/ 272716 h 1155032"/>
              <a:gd name="connsiteX2" fmla="*/ 32151 w 465288"/>
              <a:gd name="connsiteY2" fmla="*/ 786063 h 1155032"/>
              <a:gd name="connsiteX3" fmla="*/ 465288 w 465288"/>
              <a:gd name="connsiteY3" fmla="*/ 1155032 h 11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288" h="1155032">
                <a:moveTo>
                  <a:pt x="465288" y="0"/>
                </a:moveTo>
                <a:cubicBezTo>
                  <a:pt x="308877" y="70853"/>
                  <a:pt x="152466" y="141706"/>
                  <a:pt x="80277" y="272716"/>
                </a:cubicBezTo>
                <a:cubicBezTo>
                  <a:pt x="8088" y="403726"/>
                  <a:pt x="-32018" y="639010"/>
                  <a:pt x="32151" y="786063"/>
                </a:cubicBezTo>
                <a:cubicBezTo>
                  <a:pt x="96319" y="933116"/>
                  <a:pt x="465288" y="1155032"/>
                  <a:pt x="465288" y="115503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857222" y="1986271"/>
            <a:ext cx="177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Conflicts</a:t>
            </a:r>
            <a:endParaRPr lang="en-US" sz="28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6383021" y="2878497"/>
            <a:ext cx="1371600" cy="0"/>
          </a:xfrm>
          <a:prstGeom prst="line">
            <a:avLst/>
          </a:prstGeom>
          <a:ln w="762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17069" y="2971370"/>
            <a:ext cx="15231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Change 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Detection</a:t>
            </a:r>
          </a:p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(Problem 2)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023" y="2814441"/>
            <a:ext cx="1725862" cy="43146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2193154" y="3094201"/>
            <a:ext cx="4376" cy="253653"/>
          </a:xfrm>
          <a:prstGeom prst="line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023" y="3380915"/>
            <a:ext cx="1725862" cy="43146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 flipV="1">
            <a:off x="2278881" y="3660675"/>
            <a:ext cx="4376" cy="253653"/>
          </a:xfrm>
          <a:prstGeom prst="line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52"/>
          <p:cNvSpPr/>
          <p:nvPr/>
        </p:nvSpPr>
        <p:spPr>
          <a:xfrm rot="10800000">
            <a:off x="4809773" y="2970395"/>
            <a:ext cx="168172" cy="561474"/>
          </a:xfrm>
          <a:custGeom>
            <a:avLst/>
            <a:gdLst>
              <a:gd name="connsiteX0" fmla="*/ 272754 w 288796"/>
              <a:gd name="connsiteY0" fmla="*/ 0 h 561474"/>
              <a:gd name="connsiteX1" fmla="*/ 38 w 288796"/>
              <a:gd name="connsiteY1" fmla="*/ 288758 h 561474"/>
              <a:gd name="connsiteX2" fmla="*/ 288796 w 288796"/>
              <a:gd name="connsiteY2" fmla="*/ 561474 h 561474"/>
              <a:gd name="connsiteX3" fmla="*/ 288796 w 288796"/>
              <a:gd name="connsiteY3" fmla="*/ 561474 h 56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96" h="561474">
                <a:moveTo>
                  <a:pt x="272754" y="0"/>
                </a:moveTo>
                <a:cubicBezTo>
                  <a:pt x="135059" y="97589"/>
                  <a:pt x="-2636" y="195179"/>
                  <a:pt x="38" y="288758"/>
                </a:cubicBezTo>
                <a:cubicBezTo>
                  <a:pt x="2712" y="382337"/>
                  <a:pt x="288796" y="561474"/>
                  <a:pt x="288796" y="561474"/>
                </a:cubicBezTo>
                <a:lnTo>
                  <a:pt x="288796" y="561474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2787419" y="2183734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19" y="2183734"/>
                <a:ext cx="216334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2787419" y="2748279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19" y="2748279"/>
                <a:ext cx="216334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87418" y="3320644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418" y="3320644"/>
                <a:ext cx="216334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/>
          <p:cNvGrpSpPr/>
          <p:nvPr/>
        </p:nvGrpSpPr>
        <p:grpSpPr>
          <a:xfrm>
            <a:off x="3543221" y="3374354"/>
            <a:ext cx="182880" cy="417986"/>
            <a:chOff x="6102993" y="3151354"/>
            <a:chExt cx="182880" cy="417986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6194433" y="3242794"/>
              <a:ext cx="0" cy="326546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6102993" y="315135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3634950" y="2876096"/>
            <a:ext cx="0" cy="326546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3543510" y="278465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3484713" y="2290090"/>
            <a:ext cx="290103" cy="343019"/>
            <a:chOff x="5995770" y="4361897"/>
            <a:chExt cx="290103" cy="343019"/>
          </a:xfrm>
        </p:grpSpPr>
        <p:sp>
          <p:nvSpPr>
            <p:cNvPr id="63" name="Oval 62"/>
            <p:cNvSpPr/>
            <p:nvPr/>
          </p:nvSpPr>
          <p:spPr>
            <a:xfrm>
              <a:off x="5995770" y="452203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6082975" y="4361897"/>
              <a:ext cx="202898" cy="24703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2793409" y="3898073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409" y="3898073"/>
                <a:ext cx="216334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/>
          <p:cNvGrpSpPr/>
          <p:nvPr/>
        </p:nvGrpSpPr>
        <p:grpSpPr>
          <a:xfrm>
            <a:off x="3490703" y="4004429"/>
            <a:ext cx="290103" cy="343019"/>
            <a:chOff x="5995770" y="4361897"/>
            <a:chExt cx="290103" cy="343019"/>
          </a:xfrm>
        </p:grpSpPr>
        <p:sp>
          <p:nvSpPr>
            <p:cNvPr id="67" name="Oval 66"/>
            <p:cNvSpPr/>
            <p:nvPr/>
          </p:nvSpPr>
          <p:spPr>
            <a:xfrm>
              <a:off x="5995770" y="452203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V="1">
              <a:off x="6082975" y="4361897"/>
              <a:ext cx="202898" cy="24703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8259697" y="2139998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>
                      <a:lumMod val="75000"/>
                    </a:schemeClr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697" y="2139998"/>
                <a:ext cx="2163349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8259697" y="2704543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>
                      <a:lumMod val="75000"/>
                    </a:schemeClr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697" y="2704543"/>
                <a:ext cx="2163349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8259696" y="3276908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696" y="3276908"/>
                <a:ext cx="2163349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696" y="2724387"/>
            <a:ext cx="371614" cy="441968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9000886" y="2727895"/>
            <a:ext cx="182880" cy="417986"/>
            <a:chOff x="10138834" y="3734681"/>
            <a:chExt cx="182880" cy="417986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0230274" y="3826121"/>
              <a:ext cx="0" cy="326546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10138834" y="3734681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Oval 75"/>
          <p:cNvSpPr/>
          <p:nvPr/>
        </p:nvSpPr>
        <p:spPr>
          <a:xfrm>
            <a:off x="8965682" y="2410479"/>
            <a:ext cx="182880" cy="1828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9063358" y="2235120"/>
            <a:ext cx="202898" cy="24703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4960" y="3273899"/>
            <a:ext cx="534439" cy="53443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696" y="2164173"/>
            <a:ext cx="371614" cy="4419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8271679" y="3822933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679" y="3822933"/>
                <a:ext cx="2163349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Picture 8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3870" y="3913991"/>
            <a:ext cx="371614" cy="441968"/>
          </a:xfrm>
          <a:prstGeom prst="rect">
            <a:avLst/>
          </a:prstGeom>
        </p:spPr>
      </p:pic>
      <p:sp>
        <p:nvSpPr>
          <p:cNvPr id="82" name="Oval 81"/>
          <p:cNvSpPr/>
          <p:nvPr/>
        </p:nvSpPr>
        <p:spPr>
          <a:xfrm>
            <a:off x="8971918" y="4033180"/>
            <a:ext cx="182880" cy="1828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9069594" y="3857821"/>
            <a:ext cx="202898" cy="24703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8998606" y="3287182"/>
            <a:ext cx="182880" cy="417986"/>
            <a:chOff x="6102993" y="3151354"/>
            <a:chExt cx="182880" cy="417986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6194433" y="3242794"/>
              <a:ext cx="0" cy="326546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6102993" y="315135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6" y="2041"/>
            <a:ext cx="10515600" cy="1325563"/>
          </a:xfrm>
        </p:spPr>
        <p:txBody>
          <a:bodyPr/>
          <a:lstStyle/>
          <a:p>
            <a:r>
              <a:rPr lang="en-US" b="1" dirty="0" smtClean="0"/>
              <a:t>Change Detection (Main Ideas)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2729" y="1466488"/>
            <a:ext cx="1158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Goal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: search for optimal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subset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of changes with highest 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bitsave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score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73" y="2755038"/>
            <a:ext cx="5727700" cy="1447800"/>
          </a:xfrm>
          <a:prstGeom prst="rect">
            <a:avLst/>
          </a:prstGeom>
        </p:spPr>
      </p:pic>
      <p:sp>
        <p:nvSpPr>
          <p:cNvPr id="43" name="Right Brace 42"/>
          <p:cNvSpPr/>
          <p:nvPr/>
        </p:nvSpPr>
        <p:spPr>
          <a:xfrm rot="16200000">
            <a:off x="5469445" y="2080857"/>
            <a:ext cx="303696" cy="1044665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463459" y="1989708"/>
            <a:ext cx="25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FF0000"/>
                </a:solidFill>
              </a:rPr>
              <a:t>Bitsave</a:t>
            </a:r>
            <a:r>
              <a:rPr lang="en-US" sz="2800" dirty="0" smtClean="0">
                <a:solidFill>
                  <a:srgbClr val="FF0000"/>
                </a:solidFill>
              </a:rPr>
              <a:t> score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76834" y="4347039"/>
            <a:ext cx="4951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Non-conflicting change set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6" name="Right Brace 45"/>
          <p:cNvSpPr/>
          <p:nvPr/>
        </p:nvSpPr>
        <p:spPr>
          <a:xfrm rot="5400000">
            <a:off x="4893314" y="3325330"/>
            <a:ext cx="303697" cy="1825449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68442" y="4831785"/>
            <a:ext cx="119949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Approach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: 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Constrained online variant of Maximum Independent Set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We use a hybrid greedy-randomized approach, with approx. guarantees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900000">
            <a:off x="10458364" y="241494"/>
            <a:ext cx="1597810" cy="707886"/>
          </a:xfrm>
          <a:prstGeom prst="rect">
            <a:avLst/>
          </a:prstGeom>
          <a:ln w="53975" cap="rnd"/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Details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51" y="74616"/>
            <a:ext cx="571905" cy="5719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127" y="1991861"/>
            <a:ext cx="526185" cy="6643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155" y="4292473"/>
            <a:ext cx="571905" cy="571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25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1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441" y="1402"/>
            <a:ext cx="10515600" cy="1325563"/>
          </a:xfrm>
        </p:spPr>
        <p:txBody>
          <a:bodyPr/>
          <a:lstStyle/>
          <a:p>
            <a:r>
              <a:rPr lang="en-US" b="1" dirty="0" smtClean="0"/>
              <a:t>Theoretical Results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2998696"/>
            <a:ext cx="5995988" cy="14075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8251" y="4256374"/>
            <a:ext cx="4075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Score of algorithm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 rot="5400000">
            <a:off x="3167459" y="3434682"/>
            <a:ext cx="335162" cy="1502370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11095" y="4252516"/>
            <a:ext cx="288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Optimal score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1317" y="4382683"/>
            <a:ext cx="182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Window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3" name="Right Brace 22"/>
          <p:cNvSpPr/>
          <p:nvPr/>
        </p:nvSpPr>
        <p:spPr>
          <a:xfrm rot="5400000">
            <a:off x="5445866" y="4054494"/>
            <a:ext cx="266494" cy="493118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/>
          <p:cNvSpPr/>
          <p:nvPr/>
        </p:nvSpPr>
        <p:spPr>
          <a:xfrm rot="5400000">
            <a:off x="7015258" y="3538237"/>
            <a:ext cx="297748" cy="1130810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7041" y="2612985"/>
            <a:ext cx="1158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Theorem 2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: constant approximation factor in expectation: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900000">
            <a:off x="10458364" y="224561"/>
            <a:ext cx="1597810" cy="707886"/>
          </a:xfrm>
          <a:prstGeom prst="rect">
            <a:avLst/>
          </a:prstGeom>
          <a:ln w="53975" cap="rnd"/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Details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51" y="74616"/>
            <a:ext cx="571905" cy="5719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26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95" y="3459641"/>
            <a:ext cx="5702300" cy="135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8437"/>
            <a:ext cx="10515600" cy="1325563"/>
          </a:xfrm>
        </p:spPr>
        <p:txBody>
          <a:bodyPr/>
          <a:lstStyle/>
          <a:p>
            <a:r>
              <a:rPr lang="en-US" b="1" dirty="0" smtClean="0"/>
              <a:t>Theoretical Results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4831046"/>
            <a:ext cx="4075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Score of algorithm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 rot="5400000">
            <a:off x="2935785" y="3927082"/>
            <a:ext cx="335162" cy="1502370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40998" y="4795446"/>
            <a:ext cx="288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Optimal score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9656" y="4945974"/>
            <a:ext cx="1826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Window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3" name="Right Brace 22"/>
          <p:cNvSpPr/>
          <p:nvPr/>
        </p:nvSpPr>
        <p:spPr>
          <a:xfrm rot="5400000">
            <a:off x="5094205" y="4617785"/>
            <a:ext cx="266494" cy="493118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/>
          <p:cNvSpPr/>
          <p:nvPr/>
        </p:nvSpPr>
        <p:spPr>
          <a:xfrm rot="5400000">
            <a:off x="6845161" y="4081167"/>
            <a:ext cx="297748" cy="1130810"/>
          </a:xfrm>
          <a:prstGeom prst="rightBrace">
            <a:avLst>
              <a:gd name="adj1" fmla="val 8333"/>
              <a:gd name="adj2" fmla="val 50698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1328" y="2245642"/>
            <a:ext cx="1158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Theorem 3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: constant approximation factor with high probability: </a:t>
            </a:r>
          </a:p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if                      , then with probability at least           :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207" y="2675887"/>
            <a:ext cx="1910012" cy="734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686" y="2688086"/>
            <a:ext cx="896894" cy="4683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rot="900000">
            <a:off x="10458364" y="224561"/>
            <a:ext cx="1597810" cy="707886"/>
          </a:xfrm>
          <a:prstGeom prst="rect">
            <a:avLst/>
          </a:prstGeom>
          <a:ln w="53975" cap="rnd"/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Details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51" y="74616"/>
            <a:ext cx="571905" cy="571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27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85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Roadmap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8312"/>
            <a:ext cx="6258339" cy="461628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Problem</a:t>
            </a:r>
          </a:p>
          <a:p>
            <a:r>
              <a:rPr lang="en-US" sz="3200" dirty="0" smtClean="0"/>
              <a:t>Algorithm</a:t>
            </a:r>
          </a:p>
          <a:p>
            <a:pPr lvl="1"/>
            <a:r>
              <a:rPr lang="en-US" sz="3200" dirty="0" smtClean="0"/>
              <a:t>Scoring</a:t>
            </a:r>
          </a:p>
          <a:p>
            <a:pPr lvl="1"/>
            <a:r>
              <a:rPr lang="en-US" sz="3200" dirty="0" smtClean="0"/>
              <a:t>Detection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Experiments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109" y="1522343"/>
            <a:ext cx="3364396" cy="33643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Experiments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443" y="-82034"/>
            <a:ext cx="10515600" cy="1325563"/>
          </a:xfrm>
        </p:spPr>
        <p:txBody>
          <a:bodyPr/>
          <a:lstStyle/>
          <a:p>
            <a:r>
              <a:rPr lang="en-US" b="1" dirty="0" smtClean="0"/>
              <a:t>Experiment 1: Power Grid Failures 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568" y="1313109"/>
            <a:ext cx="4793790" cy="55448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Experiments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4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5" y="1392688"/>
            <a:ext cx="10416208" cy="4801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79" y="589772"/>
            <a:ext cx="6079221" cy="8029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87" y="-55553"/>
            <a:ext cx="10515600" cy="1325563"/>
          </a:xfrm>
        </p:spPr>
        <p:txBody>
          <a:bodyPr/>
          <a:lstStyle/>
          <a:p>
            <a:r>
              <a:rPr lang="en-US" b="1" dirty="0" smtClean="0"/>
              <a:t>Experiment 1: Power Grid Failures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32" y="1848058"/>
            <a:ext cx="7267575" cy="41907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989906" y="1262471"/>
            <a:ext cx="207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PolandHVN1</a:t>
            </a:r>
            <a:endParaRPr lang="en-US" sz="2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592006" y="1262471"/>
            <a:ext cx="207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PolandHVN2</a:t>
            </a:r>
            <a:endParaRPr lang="en-US" sz="2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611756" y="1785691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Baselines:</a:t>
            </a:r>
            <a:endParaRPr lang="en-US" sz="2400" b="1" dirty="0"/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8611756" y="2247356"/>
            <a:ext cx="3540394" cy="53120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Dynamic Graph Change Detection methods (</a:t>
            </a:r>
            <a:r>
              <a:rPr lang="en-US" sz="2400" i="1" dirty="0" err="1" smtClean="0"/>
              <a:t>WeightDist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VertexRank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Model-based Change Detection (</a:t>
            </a:r>
            <a:r>
              <a:rPr lang="en-US" sz="2400" i="1" dirty="0" smtClean="0"/>
              <a:t>PELT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Fused Lasso (</a:t>
            </a:r>
            <a:r>
              <a:rPr lang="en-US" sz="2400" i="1" dirty="0" err="1" smtClean="0"/>
              <a:t>GFLSeg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Graph Fourier Scan Statistic (</a:t>
            </a:r>
            <a:r>
              <a:rPr lang="en-US" sz="2400" i="1" dirty="0" smtClean="0"/>
              <a:t>GFSS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30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Experiments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258" y="0"/>
            <a:ext cx="10515600" cy="1325563"/>
          </a:xfrm>
        </p:spPr>
        <p:txBody>
          <a:bodyPr/>
          <a:lstStyle/>
          <a:p>
            <a:r>
              <a:rPr lang="en-US" b="1" dirty="0" smtClean="0"/>
              <a:t>Experiment 1: Power Grid Failures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58" y="1785691"/>
            <a:ext cx="7267575" cy="4184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61332" y="1262471"/>
            <a:ext cx="207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PolandHVN3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563432" y="1262471"/>
            <a:ext cx="2070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PolandHVN4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611756" y="1785691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Baselines:</a:t>
            </a:r>
            <a:endParaRPr lang="en-US" sz="2400" b="1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611756" y="2247356"/>
            <a:ext cx="3540394" cy="53120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Dynamic Graph Change Detection methods (</a:t>
            </a:r>
            <a:r>
              <a:rPr lang="en-US" sz="2400" i="1" dirty="0" err="1" smtClean="0"/>
              <a:t>WeightDist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VertexRank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Model-based Change Detection (</a:t>
            </a:r>
            <a:r>
              <a:rPr lang="en-US" sz="2400" i="1" dirty="0" smtClean="0"/>
              <a:t>PELT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Fused Lasso (</a:t>
            </a:r>
            <a:r>
              <a:rPr lang="en-US" sz="2400" i="1" dirty="0" err="1" smtClean="0"/>
              <a:t>GFLSeg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Graph Fourier Scan Statistic (</a:t>
            </a:r>
            <a:r>
              <a:rPr lang="en-US" sz="2400" i="1" dirty="0" smtClean="0"/>
              <a:t>GFSS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Experiments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2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0313504" cy="1124696"/>
          </a:xfrm>
        </p:spPr>
        <p:txBody>
          <a:bodyPr>
            <a:normAutofit/>
          </a:bodyPr>
          <a:lstStyle/>
          <a:p>
            <a:r>
              <a:rPr lang="en-US" b="1" dirty="0" smtClean="0"/>
              <a:t>Experiment 2: Traffic Accidents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501" y="1182372"/>
            <a:ext cx="8783429" cy="51479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Experiments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444" y="-32363"/>
            <a:ext cx="10515600" cy="1325563"/>
          </a:xfrm>
        </p:spPr>
        <p:txBody>
          <a:bodyPr/>
          <a:lstStyle/>
          <a:p>
            <a:r>
              <a:rPr lang="en-US" b="1" dirty="0" smtClean="0"/>
              <a:t>Experiment 2: Traffic Accidents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213" y="1636713"/>
            <a:ext cx="3784600" cy="3784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542" y="1636713"/>
            <a:ext cx="3784600" cy="37846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481508" y="2275249"/>
            <a:ext cx="0" cy="960120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54608" y="2878403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+70%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8088332" y="2374562"/>
            <a:ext cx="0" cy="1618488"/>
          </a:xfrm>
          <a:prstGeom prst="line">
            <a:avLst/>
          </a:prstGeom>
          <a:ln w="31750">
            <a:solidFill>
              <a:schemeClr val="tx1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82593" y="3020584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+227%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99" t="9102" r="44101" b="64098"/>
          <a:stretch/>
        </p:blipFill>
        <p:spPr>
          <a:xfrm>
            <a:off x="8342056" y="2569794"/>
            <a:ext cx="2025650" cy="1701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33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Experiments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7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8444" y="-323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7" name="Text Box 406"/>
          <p:cNvSpPr txBox="1">
            <a:spLocks noChangeArrowheads="1"/>
          </p:cNvSpPr>
          <p:nvPr/>
        </p:nvSpPr>
        <p:spPr bwMode="auto">
          <a:xfrm>
            <a:off x="-99391" y="1380301"/>
            <a:ext cx="5221587" cy="448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1450" tIns="85725" rIns="171450" bIns="85725">
            <a:spAutoFit/>
          </a:bodyPr>
          <a:lstStyle/>
          <a:p>
            <a:pPr marL="457200" indent="-457200">
              <a:spcBef>
                <a:spcPct val="50000"/>
              </a:spcBef>
              <a:buFont typeface="Arial"/>
              <a:buChar char="•"/>
            </a:pPr>
            <a:r>
              <a:rPr lang="en-US" sz="2800" b="1" dirty="0" smtClean="0"/>
              <a:t>Algorithm</a:t>
            </a:r>
            <a:r>
              <a:rPr lang="en-US" sz="2800" dirty="0" smtClean="0"/>
              <a:t>: scoring and detection algorithms for a localized change on a graph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457200" indent="-457200">
              <a:spcBef>
                <a:spcPct val="50000"/>
              </a:spcBef>
              <a:buFont typeface="Arial"/>
              <a:buChar char="•"/>
            </a:pPr>
            <a:r>
              <a:rPr lang="en-US" sz="2800" b="1" dirty="0" smtClean="0"/>
              <a:t>Theory</a:t>
            </a:r>
            <a:r>
              <a:rPr lang="en-US" sz="2800" dirty="0" smtClean="0"/>
              <a:t>: constant factor approximation guarantees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  <a:p>
            <a:pPr marL="457200" indent="-457200">
              <a:spcBef>
                <a:spcPct val="50000"/>
              </a:spcBef>
              <a:buFont typeface="Arial"/>
              <a:buChar char="•"/>
            </a:pPr>
            <a:r>
              <a:rPr lang="en-US" sz="2800" b="1" dirty="0" smtClean="0"/>
              <a:t>Scalability</a:t>
            </a:r>
            <a:r>
              <a:rPr lang="en-US" sz="2800" dirty="0" smtClean="0"/>
              <a:t>: near-linear and online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326" y="1243529"/>
            <a:ext cx="4793790" cy="5544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Conclusion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 Box 406"/>
          <p:cNvSpPr txBox="1">
            <a:spLocks noChangeArrowheads="1"/>
          </p:cNvSpPr>
          <p:nvPr/>
        </p:nvSpPr>
        <p:spPr bwMode="auto">
          <a:xfrm>
            <a:off x="-84342" y="5730794"/>
            <a:ext cx="8599933" cy="54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1450" tIns="85725" rIns="171450" bIns="8572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- Code: </a:t>
            </a:r>
            <a:r>
              <a:rPr lang="en-US" sz="2400" u="sng" dirty="0">
                <a:solidFill>
                  <a:srgbClr val="0070C0"/>
                </a:solidFill>
                <a:hlinkClick r:id="rId4"/>
              </a:rPr>
              <a:t>http://</a:t>
            </a:r>
            <a:r>
              <a:rPr lang="en-US" sz="2400" u="sng" dirty="0" err="1">
                <a:solidFill>
                  <a:srgbClr val="0070C0"/>
                </a:solidFill>
                <a:hlinkClick r:id="rId4"/>
              </a:rPr>
              <a:t>www.andrew.cmu.edu</a:t>
            </a:r>
            <a:r>
              <a:rPr lang="en-US" sz="2400" u="sng" dirty="0">
                <a:solidFill>
                  <a:srgbClr val="0070C0"/>
                </a:solidFill>
                <a:hlinkClick r:id="rId4"/>
              </a:rPr>
              <a:t>/user/</a:t>
            </a:r>
            <a:r>
              <a:rPr lang="en-US" sz="2400" u="sng" dirty="0" err="1">
                <a:solidFill>
                  <a:srgbClr val="0070C0"/>
                </a:solidFill>
                <a:hlinkClick r:id="rId4"/>
              </a:rPr>
              <a:t>bhooi</a:t>
            </a:r>
            <a:r>
              <a:rPr lang="en-US" sz="2400" u="sng" dirty="0">
                <a:solidFill>
                  <a:srgbClr val="0070C0"/>
                </a:solidFill>
                <a:hlinkClick r:id="rId4"/>
              </a:rPr>
              <a:t>/</a:t>
            </a:r>
            <a:r>
              <a:rPr lang="en-US" sz="2400" u="sng" dirty="0" err="1">
                <a:solidFill>
                  <a:srgbClr val="0070C0"/>
                </a:solidFill>
                <a:hlinkClick r:id="rId4"/>
              </a:rPr>
              <a:t>changedar</a:t>
            </a:r>
            <a:r>
              <a:rPr lang="en-US" sz="2400" u="sng" dirty="0">
                <a:solidFill>
                  <a:srgbClr val="0070C0"/>
                </a:solidFill>
                <a:hlinkClick r:id="rId4"/>
              </a:rPr>
              <a:t>/</a:t>
            </a:r>
            <a:endParaRPr lang="en-US" sz="24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7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2704865" y="4994870"/>
            <a:ext cx="6475642" cy="786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mtClean="0"/>
              <a:t>Electrical Grid Sensors</a:t>
            </a:r>
            <a:endParaRPr lang="en-US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pic>
        <p:nvPicPr>
          <p:cNvPr id="13" name="Picture 2" descr="https://upload.wikimedia.org/wikipedia/commons/thumb/e/ee/WirelessPowerlineSensors2.jpg/220px-WirelessPowerlineSensor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6488" y="488778"/>
            <a:ext cx="5872397" cy="440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Roadmap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8312"/>
            <a:ext cx="6258339" cy="461628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Problem</a:t>
            </a:r>
          </a:p>
          <a:p>
            <a:r>
              <a:rPr lang="en-US" sz="3200" dirty="0" smtClean="0"/>
              <a:t>Algorithm</a:t>
            </a:r>
          </a:p>
          <a:p>
            <a:pPr lvl="1"/>
            <a:r>
              <a:rPr lang="en-US" sz="3200" dirty="0" smtClean="0"/>
              <a:t>Scoring</a:t>
            </a:r>
          </a:p>
          <a:p>
            <a:pPr lvl="1"/>
            <a:r>
              <a:rPr lang="en-US" sz="3200" dirty="0" smtClean="0"/>
              <a:t>Detection</a:t>
            </a:r>
          </a:p>
          <a:p>
            <a:r>
              <a:rPr lang="en-US" sz="3200" dirty="0" smtClean="0"/>
              <a:t>Experiments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109" y="1522343"/>
            <a:ext cx="3364396" cy="33643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Problem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161" y="-9102"/>
            <a:ext cx="10515600" cy="1325563"/>
          </a:xfrm>
        </p:spPr>
        <p:txBody>
          <a:bodyPr/>
          <a:lstStyle/>
          <a:p>
            <a:r>
              <a:rPr lang="en-US" b="1" dirty="0" smtClean="0"/>
              <a:t>Problem 1: Change Scoring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6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Problem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753542" y="459043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53542" y="3973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332925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03774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838203" y="4681879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90979" y="4668237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844982" y="4064785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53542" y="33547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844982" y="3446148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919" y="2475057"/>
            <a:ext cx="3410467" cy="852617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995703" y="2917613"/>
            <a:ext cx="314790" cy="314790"/>
            <a:chOff x="4342538" y="5246557"/>
            <a:chExt cx="314790" cy="314790"/>
          </a:xfrm>
        </p:grpSpPr>
        <p:sp>
          <p:nvSpPr>
            <p:cNvPr id="67" name="Oval 66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1044874" y="3398230"/>
            <a:ext cx="314790" cy="314790"/>
            <a:chOff x="4342538" y="5246557"/>
            <a:chExt cx="314790" cy="314790"/>
          </a:xfrm>
        </p:grpSpPr>
        <p:sp>
          <p:nvSpPr>
            <p:cNvPr id="70" name="Oval 69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72" name="Straight Connector 71"/>
          <p:cNvCxnSpPr/>
          <p:nvPr/>
        </p:nvCxnSpPr>
        <p:spPr>
          <a:xfrm flipH="1">
            <a:off x="913713" y="3216494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862939" y="3615337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394" y="3381026"/>
            <a:ext cx="3364992" cy="841248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33584" y="5380672"/>
            <a:ext cx="314790" cy="314790"/>
            <a:chOff x="4342538" y="5246557"/>
            <a:chExt cx="314790" cy="314790"/>
          </a:xfrm>
        </p:grpSpPr>
        <p:sp>
          <p:nvSpPr>
            <p:cNvPr id="76" name="Oval 75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78" name="Straight Connector 77"/>
          <p:cNvCxnSpPr/>
          <p:nvPr/>
        </p:nvCxnSpPr>
        <p:spPr>
          <a:xfrm flipH="1" flipV="1">
            <a:off x="290979" y="5199030"/>
            <a:ext cx="2350" cy="19202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6977"/>
            <a:ext cx="3401568" cy="85039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8589" y="522177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Node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3699" y="3635388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Edge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10493" y="449596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Missing sensors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1483647" y="4804217"/>
            <a:ext cx="106393" cy="21977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1134269" y="4767641"/>
            <a:ext cx="212709" cy="9743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966739" y="4665238"/>
            <a:ext cx="343754" cy="1453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/>
              <p:cNvSpPr txBox="1"/>
              <p:nvPr/>
            </p:nvSpPr>
            <p:spPr>
              <a:xfrm>
                <a:off x="386654" y="1471518"/>
                <a:ext cx="286552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u="sng" dirty="0" smtClean="0">
                    <a:latin typeface="Helvetica" charset="0"/>
                    <a:ea typeface="Helvetica" charset="0"/>
                    <a:cs typeface="Helvetica" charset="0"/>
                  </a:rPr>
                  <a:t>Input</a:t>
                </a:r>
                <a:r>
                  <a:rPr lang="en-US" sz="1600" b="1" dirty="0" smtClean="0">
                    <a:latin typeface="Helvetica" charset="0"/>
                    <a:ea typeface="Helvetica" charset="0"/>
                    <a:cs typeface="Helvetica" charset="0"/>
                  </a:rPr>
                  <a:t>: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  <a:p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- </a:t>
                </a:r>
                <a:r>
                  <a:rPr lang="en-US" sz="1600" dirty="0" smtClean="0">
                    <a:latin typeface="Helvetica" charset="0"/>
                    <a:ea typeface="Helvetica" charset="0"/>
                    <a:cs typeface="Helvetica" charset="0"/>
                  </a:rPr>
                  <a:t>Graph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endParaRPr lang="en-US" sz="2000" b="1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- </a:t>
                </a:r>
                <a:r>
                  <a:rPr lang="en-US" sz="1600" dirty="0" smtClean="0">
                    <a:latin typeface="Helvetica" charset="0"/>
                    <a:ea typeface="Helvetica" charset="0"/>
                    <a:cs typeface="Helvetica" charset="0"/>
                  </a:rPr>
                  <a:t>Time series for each sensor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54" y="1471518"/>
                <a:ext cx="2865528" cy="1015663"/>
              </a:xfrm>
              <a:prstGeom prst="rect">
                <a:avLst/>
              </a:prstGeom>
              <a:blipFill rotWithShape="0">
                <a:blip r:embed="rId6"/>
                <a:stretch>
                  <a:fillRect l="-2128" r="-21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Connector 86"/>
          <p:cNvCxnSpPr/>
          <p:nvPr/>
        </p:nvCxnSpPr>
        <p:spPr>
          <a:xfrm>
            <a:off x="3780512" y="3872978"/>
            <a:ext cx="1371600" cy="0"/>
          </a:xfrm>
          <a:prstGeom prst="line">
            <a:avLst/>
          </a:prstGeom>
          <a:ln w="762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687341" y="3966722"/>
            <a:ext cx="1593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Change 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Scoring</a:t>
            </a:r>
          </a:p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(Problem 1)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5372348" y="312091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48" y="3120915"/>
                <a:ext cx="216334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5372348" y="3685460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48" y="3685460"/>
                <a:ext cx="216334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/>
              <p:cNvSpPr txBox="1"/>
              <p:nvPr/>
            </p:nvSpPr>
            <p:spPr>
              <a:xfrm>
                <a:off x="5372347" y="425782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47" y="4257825"/>
                <a:ext cx="2163349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6046009" y="5159733"/>
                <a:ext cx="6607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…</m:t>
                      </m:r>
                    </m:oMath>
                  </m:oMathPara>
                </a14:m>
                <a:endParaRPr lang="en-US" sz="36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09" y="5159733"/>
                <a:ext cx="660758" cy="6463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4930124" y="2280848"/>
            <a:ext cx="71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Time </a:t>
            </a:r>
          </a:p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tick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497987" y="2209010"/>
            <a:ext cx="1780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Best subgraph found at time 1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180141" y="2251894"/>
            <a:ext cx="153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Score of best subgraph at time 1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5554732" y="2814310"/>
            <a:ext cx="174314" cy="3064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220362" y="2828461"/>
            <a:ext cx="2219" cy="28515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7025580" y="2873855"/>
            <a:ext cx="309707" cy="29669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6128150" y="4311535"/>
            <a:ext cx="182880" cy="417986"/>
            <a:chOff x="6102993" y="3151354"/>
            <a:chExt cx="182880" cy="417986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6194433" y="3242794"/>
              <a:ext cx="0" cy="326546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/>
            <p:cNvSpPr/>
            <p:nvPr/>
          </p:nvSpPr>
          <p:spPr>
            <a:xfrm>
              <a:off x="6102993" y="315135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" name="Straight Connector 144"/>
          <p:cNvCxnSpPr/>
          <p:nvPr/>
        </p:nvCxnSpPr>
        <p:spPr>
          <a:xfrm>
            <a:off x="6219879" y="3813277"/>
            <a:ext cx="0" cy="326546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6128439" y="372183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/>
          <p:cNvGrpSpPr/>
          <p:nvPr/>
        </p:nvGrpSpPr>
        <p:grpSpPr>
          <a:xfrm>
            <a:off x="6069642" y="3227271"/>
            <a:ext cx="290103" cy="343019"/>
            <a:chOff x="5995770" y="4361897"/>
            <a:chExt cx="290103" cy="343019"/>
          </a:xfrm>
        </p:grpSpPr>
        <p:sp>
          <p:nvSpPr>
            <p:cNvPr id="148" name="Oval 147"/>
            <p:cNvSpPr/>
            <p:nvPr/>
          </p:nvSpPr>
          <p:spPr>
            <a:xfrm>
              <a:off x="5995770" y="452203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 flipV="1">
              <a:off x="6082975" y="4361897"/>
              <a:ext cx="202898" cy="24703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/>
              <p:cNvSpPr txBox="1"/>
              <p:nvPr/>
            </p:nvSpPr>
            <p:spPr>
              <a:xfrm>
                <a:off x="5378338" y="4835254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𝟒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38" y="4835254"/>
                <a:ext cx="2163349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1" name="Group 150"/>
          <p:cNvGrpSpPr/>
          <p:nvPr/>
        </p:nvGrpSpPr>
        <p:grpSpPr>
          <a:xfrm>
            <a:off x="6075632" y="4941610"/>
            <a:ext cx="290103" cy="343019"/>
            <a:chOff x="5995770" y="4361897"/>
            <a:chExt cx="290103" cy="343019"/>
          </a:xfrm>
        </p:grpSpPr>
        <p:sp>
          <p:nvSpPr>
            <p:cNvPr id="152" name="Oval 151"/>
            <p:cNvSpPr/>
            <p:nvPr/>
          </p:nvSpPr>
          <p:spPr>
            <a:xfrm>
              <a:off x="5995770" y="452203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Connector 152"/>
            <p:cNvCxnSpPr/>
            <p:nvPr/>
          </p:nvCxnSpPr>
          <p:spPr>
            <a:xfrm flipV="1">
              <a:off x="6082975" y="4361897"/>
              <a:ext cx="202898" cy="24703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4" name="Picture 15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8252" y="4934571"/>
            <a:ext cx="440515" cy="440515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35" y="267592"/>
            <a:ext cx="504538" cy="5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905" y="-35276"/>
            <a:ext cx="10515600" cy="1325563"/>
          </a:xfrm>
        </p:spPr>
        <p:txBody>
          <a:bodyPr/>
          <a:lstStyle/>
          <a:p>
            <a:r>
              <a:rPr lang="en-US" b="1" dirty="0" smtClean="0"/>
              <a:t>Problem 2: Change Detection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7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Method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Problem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753542" y="459043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53542" y="397334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332925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03774" y="503468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838203" y="4681879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979" y="4668237"/>
            <a:ext cx="586162" cy="453342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844982" y="4064785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53542" y="33547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844982" y="3446148"/>
            <a:ext cx="0" cy="620180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919" y="2475057"/>
            <a:ext cx="3410467" cy="852617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995703" y="2917613"/>
            <a:ext cx="314790" cy="314790"/>
            <a:chOff x="4342538" y="5246557"/>
            <a:chExt cx="314790" cy="314790"/>
          </a:xfrm>
        </p:grpSpPr>
        <p:sp>
          <p:nvSpPr>
            <p:cNvPr id="79" name="Oval 78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1044874" y="3398230"/>
            <a:ext cx="314790" cy="314790"/>
            <a:chOff x="4342538" y="5246557"/>
            <a:chExt cx="314790" cy="314790"/>
          </a:xfrm>
        </p:grpSpPr>
        <p:sp>
          <p:nvSpPr>
            <p:cNvPr id="82" name="Oval 81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84" name="Straight Connector 83"/>
          <p:cNvCxnSpPr/>
          <p:nvPr/>
        </p:nvCxnSpPr>
        <p:spPr>
          <a:xfrm flipH="1">
            <a:off x="913713" y="3216494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862939" y="3615337"/>
            <a:ext cx="163979" cy="1409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394" y="3381026"/>
            <a:ext cx="3364992" cy="841248"/>
          </a:xfrm>
          <a:prstGeom prst="rect">
            <a:avLst/>
          </a:prstGeom>
        </p:spPr>
      </p:pic>
      <p:grpSp>
        <p:nvGrpSpPr>
          <p:cNvPr id="87" name="Group 86"/>
          <p:cNvGrpSpPr/>
          <p:nvPr/>
        </p:nvGrpSpPr>
        <p:grpSpPr>
          <a:xfrm>
            <a:off x="133584" y="5380672"/>
            <a:ext cx="314790" cy="314790"/>
            <a:chOff x="4342538" y="5246557"/>
            <a:chExt cx="314790" cy="314790"/>
          </a:xfrm>
        </p:grpSpPr>
        <p:sp>
          <p:nvSpPr>
            <p:cNvPr id="88" name="Oval 87"/>
            <p:cNvSpPr/>
            <p:nvPr/>
          </p:nvSpPr>
          <p:spPr>
            <a:xfrm>
              <a:off x="4372089" y="5271068"/>
              <a:ext cx="255688" cy="267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2538" y="5246557"/>
              <a:ext cx="314790" cy="314790"/>
            </a:xfrm>
            <a:prstGeom prst="rect">
              <a:avLst/>
            </a:prstGeom>
          </p:spPr>
        </p:pic>
      </p:grpSp>
      <p:cxnSp>
        <p:nvCxnSpPr>
          <p:cNvPr id="90" name="Straight Connector 89"/>
          <p:cNvCxnSpPr/>
          <p:nvPr/>
        </p:nvCxnSpPr>
        <p:spPr>
          <a:xfrm flipH="1" flipV="1">
            <a:off x="290979" y="5199030"/>
            <a:ext cx="2350" cy="19202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96977"/>
            <a:ext cx="3401568" cy="85039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418589" y="5221777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Node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93699" y="3635388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Edge sensor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10493" y="4495961"/>
            <a:ext cx="1792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Missing sensors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H="1">
            <a:off x="1483647" y="4804217"/>
            <a:ext cx="106393" cy="21977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134269" y="4767641"/>
            <a:ext cx="212709" cy="9743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966739" y="4665238"/>
            <a:ext cx="343754" cy="14534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/>
              <p:cNvSpPr txBox="1"/>
              <p:nvPr/>
            </p:nvSpPr>
            <p:spPr>
              <a:xfrm>
                <a:off x="386654" y="1471518"/>
                <a:ext cx="286552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u="sng" dirty="0" smtClean="0">
                    <a:latin typeface="Helvetica" charset="0"/>
                    <a:ea typeface="Helvetica" charset="0"/>
                    <a:cs typeface="Helvetica" charset="0"/>
                  </a:rPr>
                  <a:t>Input</a:t>
                </a:r>
                <a:r>
                  <a:rPr lang="en-US" sz="1600" b="1" dirty="0" smtClean="0">
                    <a:latin typeface="Helvetica" charset="0"/>
                    <a:ea typeface="Helvetica" charset="0"/>
                    <a:cs typeface="Helvetica" charset="0"/>
                  </a:rPr>
                  <a:t>: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</a:p>
              <a:p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- </a:t>
                </a:r>
                <a:r>
                  <a:rPr lang="en-US" sz="1600" dirty="0" smtClean="0">
                    <a:latin typeface="Helvetica" charset="0"/>
                    <a:ea typeface="Helvetica" charset="0"/>
                    <a:cs typeface="Helvetica" charset="0"/>
                  </a:rPr>
                  <a:t>Graph</a:t>
                </a:r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𝓖</m:t>
                    </m:r>
                  </m:oMath>
                </a14:m>
                <a:endParaRPr lang="en-US" sz="2000" b="1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000" b="1" dirty="0" smtClean="0">
                    <a:latin typeface="Helvetica" charset="0"/>
                    <a:ea typeface="Helvetica" charset="0"/>
                    <a:cs typeface="Helvetica" charset="0"/>
                  </a:rPr>
                  <a:t>- </a:t>
                </a:r>
                <a:r>
                  <a:rPr lang="en-US" sz="1600" dirty="0" smtClean="0">
                    <a:latin typeface="Helvetica" charset="0"/>
                    <a:ea typeface="Helvetica" charset="0"/>
                    <a:cs typeface="Helvetica" charset="0"/>
                  </a:rPr>
                  <a:t>Time series for each sensor</a:t>
                </a:r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54" y="1471518"/>
                <a:ext cx="2865528" cy="1015663"/>
              </a:xfrm>
              <a:prstGeom prst="rect">
                <a:avLst/>
              </a:prstGeom>
              <a:blipFill rotWithShape="0">
                <a:blip r:embed="rId6"/>
                <a:stretch>
                  <a:fillRect l="-2128" r="-21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/>
          <p:cNvCxnSpPr/>
          <p:nvPr/>
        </p:nvCxnSpPr>
        <p:spPr>
          <a:xfrm>
            <a:off x="3780512" y="3872978"/>
            <a:ext cx="1371600" cy="0"/>
          </a:xfrm>
          <a:prstGeom prst="line">
            <a:avLst/>
          </a:prstGeom>
          <a:ln w="762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687341" y="3966722"/>
            <a:ext cx="1593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Change 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Scoring</a:t>
            </a:r>
          </a:p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(Problem 1)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/>
              <p:cNvSpPr txBox="1"/>
              <p:nvPr/>
            </p:nvSpPr>
            <p:spPr>
              <a:xfrm>
                <a:off x="5372348" y="312091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48" y="3120915"/>
                <a:ext cx="216334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/>
              <p:cNvSpPr txBox="1"/>
              <p:nvPr/>
            </p:nvSpPr>
            <p:spPr>
              <a:xfrm>
                <a:off x="5372348" y="3685460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𝟐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48" y="3685460"/>
                <a:ext cx="216334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/>
              <p:cNvSpPr txBox="1"/>
              <p:nvPr/>
            </p:nvSpPr>
            <p:spPr>
              <a:xfrm>
                <a:off x="5372347" y="425782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𝟑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47" y="4257825"/>
                <a:ext cx="2163349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/>
              <p:cNvSpPr txBox="1"/>
              <p:nvPr/>
            </p:nvSpPr>
            <p:spPr>
              <a:xfrm>
                <a:off x="6046009" y="5159733"/>
                <a:ext cx="6607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…</m:t>
                      </m:r>
                    </m:oMath>
                  </m:oMathPara>
                </a14:m>
                <a:endParaRPr lang="en-US" sz="36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009" y="5159733"/>
                <a:ext cx="660758" cy="64633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TextBox 151"/>
          <p:cNvSpPr txBox="1"/>
          <p:nvPr/>
        </p:nvSpPr>
        <p:spPr>
          <a:xfrm>
            <a:off x="4930124" y="2280848"/>
            <a:ext cx="71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Time </a:t>
            </a:r>
          </a:p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tick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497987" y="2209010"/>
            <a:ext cx="1780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Best subgraph found at time 1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7180141" y="2251894"/>
            <a:ext cx="153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Helvetica" charset="0"/>
                <a:ea typeface="Helvetica" charset="0"/>
                <a:cs typeface="Helvetica" charset="0"/>
              </a:rPr>
              <a:t>Score of best subgraph at time 1</a:t>
            </a:r>
            <a:endParaRPr lang="en-US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5554732" y="2814310"/>
            <a:ext cx="174314" cy="306401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6220362" y="2828461"/>
            <a:ext cx="2219" cy="285152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7025580" y="2873855"/>
            <a:ext cx="309707" cy="296690"/>
          </a:xfrm>
          <a:prstGeom prst="line">
            <a:avLst/>
          </a:prstGeom>
          <a:ln w="31750">
            <a:solidFill>
              <a:srgbClr val="0432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7662127" y="3886931"/>
            <a:ext cx="1371600" cy="0"/>
          </a:xfrm>
          <a:prstGeom prst="line">
            <a:avLst/>
          </a:prstGeom>
          <a:ln w="76200">
            <a:solidFill>
              <a:srgbClr val="00B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547430" y="3943147"/>
            <a:ext cx="15231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Change </a:t>
            </a:r>
          </a:p>
          <a:p>
            <a:pPr algn="ctr"/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Detection</a:t>
            </a:r>
          </a:p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(Problem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/>
              <p:cNvSpPr txBox="1"/>
              <p:nvPr/>
            </p:nvSpPr>
            <p:spPr>
              <a:xfrm>
                <a:off x="9320329" y="312091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>
                      <a:lumMod val="75000"/>
                    </a:schemeClr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329" y="3120915"/>
                <a:ext cx="2163349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/>
              <p:cNvSpPr txBox="1"/>
              <p:nvPr/>
            </p:nvSpPr>
            <p:spPr>
              <a:xfrm>
                <a:off x="9320329" y="3685460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bg1">
                      <a:lumMod val="75000"/>
                    </a:schemeClr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329" y="3685460"/>
                <a:ext cx="2163349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/>
              <p:cNvSpPr txBox="1"/>
              <p:nvPr/>
            </p:nvSpPr>
            <p:spPr>
              <a:xfrm>
                <a:off x="9320328" y="4257825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328" y="4257825"/>
                <a:ext cx="2163349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9993990" y="5154829"/>
                <a:ext cx="6607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…</m:t>
                      </m:r>
                    </m:oMath>
                  </m:oMathPara>
                </a14:m>
                <a:endParaRPr lang="en-US" sz="36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990" y="5154829"/>
                <a:ext cx="660758" cy="6463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4" name="Picture 16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2328" y="3705304"/>
            <a:ext cx="371614" cy="441968"/>
          </a:xfrm>
          <a:prstGeom prst="rect">
            <a:avLst/>
          </a:prstGeom>
        </p:spPr>
      </p:pic>
      <p:grpSp>
        <p:nvGrpSpPr>
          <p:cNvPr id="165" name="Group 164"/>
          <p:cNvGrpSpPr/>
          <p:nvPr/>
        </p:nvGrpSpPr>
        <p:grpSpPr>
          <a:xfrm>
            <a:off x="6128150" y="4311535"/>
            <a:ext cx="182880" cy="417986"/>
            <a:chOff x="6102993" y="3151354"/>
            <a:chExt cx="182880" cy="417986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6194433" y="3242794"/>
              <a:ext cx="0" cy="326546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6102993" y="315135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8" name="Straight Connector 167"/>
          <p:cNvCxnSpPr/>
          <p:nvPr/>
        </p:nvCxnSpPr>
        <p:spPr>
          <a:xfrm>
            <a:off x="6219879" y="3813277"/>
            <a:ext cx="0" cy="326546"/>
          </a:xfrm>
          <a:prstGeom prst="line">
            <a:avLst/>
          </a:prstGeom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6128439" y="3721837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6069642" y="3227271"/>
            <a:ext cx="290103" cy="343019"/>
            <a:chOff x="5995770" y="4361897"/>
            <a:chExt cx="290103" cy="343019"/>
          </a:xfrm>
        </p:grpSpPr>
        <p:sp>
          <p:nvSpPr>
            <p:cNvPr id="171" name="Oval 170"/>
            <p:cNvSpPr/>
            <p:nvPr/>
          </p:nvSpPr>
          <p:spPr>
            <a:xfrm>
              <a:off x="5995770" y="452203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 flipV="1">
              <a:off x="6082975" y="4361897"/>
              <a:ext cx="202898" cy="24703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/>
          <p:cNvGrpSpPr/>
          <p:nvPr/>
        </p:nvGrpSpPr>
        <p:grpSpPr>
          <a:xfrm>
            <a:off x="10061518" y="3708812"/>
            <a:ext cx="182880" cy="417986"/>
            <a:chOff x="10138834" y="3734681"/>
            <a:chExt cx="182880" cy="417986"/>
          </a:xfrm>
        </p:grpSpPr>
        <p:cxnSp>
          <p:nvCxnSpPr>
            <p:cNvPr id="174" name="Straight Connector 173"/>
            <p:cNvCxnSpPr/>
            <p:nvPr/>
          </p:nvCxnSpPr>
          <p:spPr>
            <a:xfrm>
              <a:off x="10230274" y="3826121"/>
              <a:ext cx="0" cy="326546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10138834" y="3734681"/>
              <a:ext cx="182880" cy="18288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6" name="Oval 175"/>
          <p:cNvSpPr/>
          <p:nvPr/>
        </p:nvSpPr>
        <p:spPr>
          <a:xfrm>
            <a:off x="10026314" y="3391396"/>
            <a:ext cx="182880" cy="1828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/>
          <p:nvPr/>
        </p:nvCxnSpPr>
        <p:spPr>
          <a:xfrm flipV="1">
            <a:off x="10123990" y="3216037"/>
            <a:ext cx="202898" cy="24703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5592" y="4254816"/>
            <a:ext cx="534439" cy="534439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2328" y="3145090"/>
            <a:ext cx="371614" cy="4419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/>
              <p:cNvSpPr txBox="1"/>
              <p:nvPr/>
            </p:nvSpPr>
            <p:spPr>
              <a:xfrm>
                <a:off x="5378338" y="4835254"/>
                <a:ext cx="2096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𝟒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38" y="4835254"/>
                <a:ext cx="2096022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291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1" name="Group 180"/>
          <p:cNvGrpSpPr/>
          <p:nvPr/>
        </p:nvGrpSpPr>
        <p:grpSpPr>
          <a:xfrm>
            <a:off x="6075632" y="4941610"/>
            <a:ext cx="290103" cy="343019"/>
            <a:chOff x="5995770" y="4361897"/>
            <a:chExt cx="290103" cy="343019"/>
          </a:xfrm>
        </p:grpSpPr>
        <p:sp>
          <p:nvSpPr>
            <p:cNvPr id="182" name="Oval 181"/>
            <p:cNvSpPr/>
            <p:nvPr/>
          </p:nvSpPr>
          <p:spPr>
            <a:xfrm>
              <a:off x="5995770" y="452203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3" name="Straight Connector 182"/>
            <p:cNvCxnSpPr/>
            <p:nvPr/>
          </p:nvCxnSpPr>
          <p:spPr>
            <a:xfrm flipV="1">
              <a:off x="6082975" y="4361897"/>
              <a:ext cx="202898" cy="24703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/>
              <p:cNvSpPr txBox="1"/>
              <p:nvPr/>
            </p:nvSpPr>
            <p:spPr>
              <a:xfrm>
                <a:off x="9332311" y="4803850"/>
                <a:ext cx="21633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𝟒</m:t>
                      </m:r>
                      <m:r>
                        <a:rPr lang="en-US" sz="2400" b="1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,  ,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𝒔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311" y="4803850"/>
                <a:ext cx="2163349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5" name="Picture 18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4502" y="4894908"/>
            <a:ext cx="371614" cy="441968"/>
          </a:xfrm>
          <a:prstGeom prst="rect">
            <a:avLst/>
          </a:prstGeom>
        </p:spPr>
      </p:pic>
      <p:sp>
        <p:nvSpPr>
          <p:cNvPr id="186" name="Oval 185"/>
          <p:cNvSpPr/>
          <p:nvPr/>
        </p:nvSpPr>
        <p:spPr>
          <a:xfrm>
            <a:off x="10032550" y="5014097"/>
            <a:ext cx="182880" cy="1828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/>
          <p:cNvCxnSpPr/>
          <p:nvPr/>
        </p:nvCxnSpPr>
        <p:spPr>
          <a:xfrm flipV="1">
            <a:off x="10130226" y="4838738"/>
            <a:ext cx="202898" cy="24703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10059238" y="4268099"/>
            <a:ext cx="182880" cy="417986"/>
            <a:chOff x="6102993" y="3151354"/>
            <a:chExt cx="182880" cy="417986"/>
          </a:xfrm>
        </p:grpSpPr>
        <p:cxnSp>
          <p:nvCxnSpPr>
            <p:cNvPr id="189" name="Straight Connector 188"/>
            <p:cNvCxnSpPr/>
            <p:nvPr/>
          </p:nvCxnSpPr>
          <p:spPr>
            <a:xfrm>
              <a:off x="6194433" y="3242794"/>
              <a:ext cx="0" cy="326546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6102993" y="315135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1" name="Picture 190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0395" y="4921038"/>
            <a:ext cx="424013" cy="424013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8252" y="4934571"/>
            <a:ext cx="440515" cy="440515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51" y="74616"/>
            <a:ext cx="571905" cy="57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Roadmap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8312"/>
            <a:ext cx="6258339" cy="461628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Problem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Algorithm</a:t>
            </a:r>
          </a:p>
          <a:p>
            <a:pPr lvl="1"/>
            <a:r>
              <a:rPr lang="en-US" sz="3200" b="1" dirty="0" smtClean="0">
                <a:solidFill>
                  <a:srgbClr val="FF0000"/>
                </a:solidFill>
              </a:rPr>
              <a:t>Scoring</a:t>
            </a:r>
          </a:p>
          <a:p>
            <a:pPr lvl="1"/>
            <a:r>
              <a:rPr lang="en-US" sz="3200" dirty="0" smtClean="0"/>
              <a:t>Detection</a:t>
            </a:r>
          </a:p>
          <a:p>
            <a:r>
              <a:rPr lang="en-US" sz="3200" dirty="0" smtClean="0"/>
              <a:t>Experiments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109" y="1522343"/>
            <a:ext cx="3364396" cy="33643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8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43"/>
            <a:ext cx="11049000" cy="1124696"/>
          </a:xfrm>
        </p:spPr>
        <p:txBody>
          <a:bodyPr>
            <a:normAutofit/>
          </a:bodyPr>
          <a:lstStyle/>
          <a:p>
            <a:r>
              <a:rPr lang="en-US" b="1" dirty="0" smtClean="0"/>
              <a:t>Prize-Collecting Steiner Tree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54192" y="1511159"/>
            <a:ext cx="6917162" cy="4745440"/>
            <a:chOff x="954192" y="1511159"/>
            <a:chExt cx="6917162" cy="47454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669" y="1511159"/>
              <a:ext cx="760343" cy="76034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0636" y="4995018"/>
              <a:ext cx="760343" cy="76034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2522" y="4384431"/>
              <a:ext cx="760343" cy="76034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7154" y="1907385"/>
              <a:ext cx="760343" cy="76034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630" y="3742082"/>
              <a:ext cx="760343" cy="760343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3589780" y="2126974"/>
              <a:ext cx="1459298" cy="299545"/>
            </a:xfrm>
            <a:prstGeom prst="line">
              <a:avLst/>
            </a:prstGeom>
            <a:ln w="1270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528199" y="3071052"/>
              <a:ext cx="984196" cy="2004592"/>
            </a:xfrm>
            <a:prstGeom prst="line">
              <a:avLst/>
            </a:prstGeom>
            <a:ln w="1270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2049811" y="4295824"/>
              <a:ext cx="1600483" cy="971866"/>
            </a:xfrm>
            <a:prstGeom prst="line">
              <a:avLst/>
            </a:prstGeom>
            <a:ln w="1270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662828" y="4995018"/>
              <a:ext cx="1807413" cy="445463"/>
            </a:xfrm>
            <a:prstGeom prst="line">
              <a:avLst/>
            </a:prstGeom>
            <a:ln w="1270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1988108" y="2629722"/>
              <a:ext cx="731748" cy="1170926"/>
            </a:xfrm>
            <a:prstGeom prst="line">
              <a:avLst/>
            </a:prstGeom>
            <a:ln w="1270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936730" y="2670796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$30</a:t>
              </a:r>
              <a:endParaRPr lang="en-US" sz="2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43183" y="3793232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$10</a:t>
              </a:r>
              <a:endParaRPr lang="en-US" sz="2400" b="1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154" y="3826624"/>
              <a:ext cx="379574" cy="37957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4415003" y="1714321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$10</a:t>
              </a:r>
              <a:endParaRPr lang="en-US" sz="2400" b="1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5623" y="1740297"/>
              <a:ext cx="379574" cy="379574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662538" y="2832935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$15</a:t>
              </a:r>
              <a:endParaRPr lang="en-US" sz="2400" b="1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3158" y="2858911"/>
              <a:ext cx="379574" cy="37957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5728689" y="5283570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$15</a:t>
              </a:r>
              <a:endParaRPr lang="en-US" sz="2400" b="1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9309" y="5309546"/>
              <a:ext cx="379574" cy="379574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2551438" y="4859369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$10</a:t>
              </a:r>
              <a:endParaRPr lang="en-US" sz="2400" b="1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1156" y="4896888"/>
              <a:ext cx="379574" cy="37957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9800" y="2715871"/>
              <a:ext cx="371517" cy="371517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7220214" y="5170780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$10</a:t>
              </a:r>
              <a:endParaRPr lang="en-US" sz="2400" b="1" dirty="0"/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3284" y="5215855"/>
              <a:ext cx="371517" cy="371517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976819" y="5794934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$20</a:t>
              </a:r>
              <a:endParaRPr lang="en-US" sz="2400" b="1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9889" y="5840009"/>
              <a:ext cx="371517" cy="371517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1271122" y="4482792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$20</a:t>
              </a:r>
              <a:endParaRPr lang="en-US" sz="2400" b="1" dirty="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192" y="4527867"/>
              <a:ext cx="371517" cy="371517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3144191" y="2262716"/>
              <a:ext cx="651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$20</a:t>
              </a:r>
              <a:endParaRPr lang="en-US" sz="2400" b="1" dirty="0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7261" y="2307791"/>
              <a:ext cx="371517" cy="371517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364" y="1557263"/>
            <a:ext cx="379574" cy="37957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653357" y="1516217"/>
            <a:ext cx="740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Cost</a:t>
            </a:r>
            <a:endParaRPr lang="en-US" sz="2400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421" y="2106169"/>
            <a:ext cx="371517" cy="37151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653357" y="2037924"/>
            <a:ext cx="129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Revenue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711739" y="4926949"/>
            <a:ext cx="2987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Which </a:t>
            </a:r>
            <a:r>
              <a:rPr lang="en-US" sz="2400" b="1" smtClean="0"/>
              <a:t>roads should we build?</a:t>
            </a:r>
            <a:endParaRPr lang="en-US" sz="2400" b="1" dirty="0"/>
          </a:p>
        </p:txBody>
      </p:sp>
      <p:sp>
        <p:nvSpPr>
          <p:cNvPr id="66" name="TextBox 65"/>
          <p:cNvSpPr txBox="1"/>
          <p:nvPr/>
        </p:nvSpPr>
        <p:spPr>
          <a:xfrm rot="600000">
            <a:off x="9715100" y="234073"/>
            <a:ext cx="2403863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3975" cap="rnd">
            <a:solidFill>
              <a:srgbClr val="002060"/>
            </a:solidFill>
          </a:ln>
          <a:effectLst>
            <a:softEdge rad="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Background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AA8C-98EE-DF43-82DD-865D741D6C71}" type="slidenum">
              <a:rPr lang="en-US" smtClean="0"/>
              <a:t>9</a:t>
            </a:fld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260377" y="6419088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T3.1: Detecting Anomalous Dynamic Subgraphs</a:t>
            </a:r>
            <a:endParaRPr lang="en-US" dirty="0">
              <a:solidFill>
                <a:srgbClr val="0055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8904" y="6348426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171102" y="6377899"/>
            <a:ext cx="95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Method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929796" y="6377263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Experiments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102771" y="636333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0" y="6298308"/>
            <a:ext cx="12192000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374834" y="6361653"/>
            <a:ext cx="9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Problem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1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1606</Words>
  <Application>Microsoft Macintosh PowerPoint</Application>
  <PresentationFormat>Widescreen</PresentationFormat>
  <Paragraphs>572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Cambria Math</vt:lpstr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Roadmap</vt:lpstr>
      <vt:lpstr>Problem 1: Change Scoring</vt:lpstr>
      <vt:lpstr>Problem 2: Change Detection</vt:lpstr>
      <vt:lpstr>Roadmap</vt:lpstr>
      <vt:lpstr>Prize-Collecting Steiner Tree</vt:lpstr>
      <vt:lpstr>Prize-Collecting Steiner Tree</vt:lpstr>
      <vt:lpstr>Encoding a Random Outcome</vt:lpstr>
      <vt:lpstr>Encoding Univariate Time Series</vt:lpstr>
      <vt:lpstr>Encoding Univariate Time Series</vt:lpstr>
      <vt:lpstr>Univariate Change Detection</vt:lpstr>
      <vt:lpstr>Univariate Change Detection</vt:lpstr>
      <vt:lpstr>Proposed (ChangeDAR): `Bitsave’ Scores</vt:lpstr>
      <vt:lpstr>ChangeDAR: Anomalous Subgraphs</vt:lpstr>
      <vt:lpstr>Optimization Algorithm</vt:lpstr>
      <vt:lpstr>Optimization Algorithm</vt:lpstr>
      <vt:lpstr>Optimization Algorithm</vt:lpstr>
      <vt:lpstr>Optimization Algorithm</vt:lpstr>
      <vt:lpstr>Roadmap</vt:lpstr>
      <vt:lpstr>Problem 2: Change Detection</vt:lpstr>
      <vt:lpstr>Change Detection (Main Ideas)</vt:lpstr>
      <vt:lpstr>Change Detection (Main Ideas)</vt:lpstr>
      <vt:lpstr>Theoretical Results</vt:lpstr>
      <vt:lpstr>Theoretical Results</vt:lpstr>
      <vt:lpstr>Roadmap</vt:lpstr>
      <vt:lpstr>Experiment 1: Power Grid Failures </vt:lpstr>
      <vt:lpstr>Experiment 1: Power Grid Failures</vt:lpstr>
      <vt:lpstr>Experiment 1: Power Grid Failures</vt:lpstr>
      <vt:lpstr>Experiment 2: Traffic Accidents</vt:lpstr>
      <vt:lpstr>Experiment 2: Traffic Accidents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bhooi</dc:creator>
  <cp:lastModifiedBy>bhooi</cp:lastModifiedBy>
  <cp:revision>23</cp:revision>
  <dcterms:created xsi:type="dcterms:W3CDTF">2018-10-12T18:47:52Z</dcterms:created>
  <dcterms:modified xsi:type="dcterms:W3CDTF">2018-10-24T07:25:15Z</dcterms:modified>
</cp:coreProperties>
</file>